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Dosis" pitchFamily="2" charset="0"/>
      <p:regular r:id="rId30"/>
      <p:bold r:id="rId31"/>
    </p:embeddedFont>
    <p:embeddedFont>
      <p:font typeface="Dosis Medium" pitchFamily="2" charset="0"/>
      <p:regular r:id="rId32"/>
      <p:bold r:id="rId33"/>
    </p:embeddedFont>
    <p:embeddedFont>
      <p:font typeface="Hind Madurai" panose="02000000000000000000" pitchFamily="2" charset="0"/>
      <p:regular r:id="rId34"/>
      <p:bold r:id="rId35"/>
    </p:embeddedFont>
    <p:embeddedFont>
      <p:font typeface="Hind Siliguri" panose="02000000000000000000" pitchFamily="2" charset="0"/>
      <p:regular r:id="rId36"/>
      <p:bold r:id="rId37"/>
    </p:embeddedFont>
    <p:embeddedFont>
      <p:font typeface="Nunito" pitchFamily="2"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4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43A4E"/>
              </a:buClr>
              <a:buSzPts val="1400"/>
              <a:buFont typeface="Arial"/>
              <a:buNone/>
            </a:pPr>
            <a:r>
              <a:rPr lang="en">
                <a:solidFill>
                  <a:schemeClr val="dk1"/>
                </a:solidFill>
              </a:rPr>
              <a:t>Please do not change location of text boxes, size of text, color of text, shapes, etc</a:t>
            </a:r>
            <a:endParaRPr>
              <a:solidFill>
                <a:schemeClr val="dk1"/>
              </a:solidFill>
            </a:endParaRPr>
          </a:p>
          <a:p>
            <a:pPr marL="0" lvl="0" indent="0" algn="l" rtl="0">
              <a:spcBef>
                <a:spcPts val="0"/>
              </a:spcBef>
              <a:spcAft>
                <a:spcPts val="0"/>
              </a:spcAft>
              <a:buClr>
                <a:srgbClr val="343A4E"/>
              </a:buClr>
              <a:buSzPts val="1400"/>
              <a:buFont typeface="Arial"/>
              <a:buNone/>
            </a:pPr>
            <a:endParaRPr>
              <a:solidFill>
                <a:schemeClr val="dk1"/>
              </a:solidFill>
            </a:endParaRPr>
          </a:p>
          <a:p>
            <a:pPr marL="0" lvl="0" indent="0" algn="l" rtl="0">
              <a:spcBef>
                <a:spcPts val="0"/>
              </a:spcBef>
              <a:spcAft>
                <a:spcPts val="0"/>
              </a:spcAft>
              <a:buClr>
                <a:srgbClr val="343A4E"/>
              </a:buClr>
              <a:buSzPts val="1400"/>
              <a:buFont typeface="Arial"/>
              <a:buNone/>
            </a:pPr>
            <a:r>
              <a:rPr lang="en">
                <a:solidFill>
                  <a:schemeClr val="dk1"/>
                </a:solidFill>
              </a:rPr>
              <a:t>Stephanie and Derek</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05451e6d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505451e6d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Derek </a:t>
            </a:r>
            <a:endParaRPr/>
          </a:p>
          <a:p>
            <a:pPr marL="0" lvl="0" indent="0" algn="l" rtl="0">
              <a:spcBef>
                <a:spcPts val="0"/>
              </a:spcBef>
              <a:spcAft>
                <a:spcPts val="0"/>
              </a:spcAft>
              <a:buNone/>
            </a:pPr>
            <a:endParaRPr/>
          </a:p>
          <a:p>
            <a:pPr marL="0" lvl="0" indent="0" algn="l" rtl="0">
              <a:spcBef>
                <a:spcPts val="0"/>
              </a:spcBef>
              <a:spcAft>
                <a:spcPts val="0"/>
              </a:spcAft>
              <a:buNone/>
            </a:pPr>
            <a:r>
              <a:rPr lang="en"/>
              <a:t>The Miner Oasis is simply a place to relax.</a:t>
            </a:r>
            <a:endParaRPr/>
          </a:p>
          <a:p>
            <a:pPr marL="0" lvl="0" indent="0" algn="l" rtl="0">
              <a:spcBef>
                <a:spcPts val="0"/>
              </a:spcBef>
              <a:spcAft>
                <a:spcPts val="0"/>
              </a:spcAft>
              <a:buNone/>
            </a:pPr>
            <a:endParaRPr/>
          </a:p>
          <a:p>
            <a:pPr marL="0" lvl="0" indent="0" algn="l" rtl="0">
              <a:spcBef>
                <a:spcPts val="0"/>
              </a:spcBef>
              <a:spcAft>
                <a:spcPts val="0"/>
              </a:spcAft>
              <a:buNone/>
            </a:pPr>
            <a:r>
              <a:rPr lang="en"/>
              <a:t>We have coloring books, customizable essential oils, coffee and tea, yoga mats, and a massage chair to help you de-stress and be your best self!</a:t>
            </a:r>
            <a:endParaRPr/>
          </a:p>
          <a:p>
            <a:pPr marL="0" lvl="0" indent="0" algn="l" rtl="0">
              <a:spcBef>
                <a:spcPts val="0"/>
              </a:spcBef>
              <a:spcAft>
                <a:spcPts val="0"/>
              </a:spcAft>
              <a:buNone/>
            </a:pPr>
            <a:endParaRPr/>
          </a:p>
          <a:p>
            <a:pPr marL="0" lvl="0" indent="0" algn="l" rtl="0">
              <a:spcBef>
                <a:spcPts val="0"/>
              </a:spcBef>
              <a:spcAft>
                <a:spcPts val="0"/>
              </a:spcAft>
              <a:buNone/>
            </a:pPr>
            <a:r>
              <a:rPr lang="en"/>
              <a:t>The Miner Oasis is open Monday - Friday, 8am - 5pm, in 201 Norwood Hall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37ad35f4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737ad35f4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Derek</a:t>
            </a:r>
            <a:endParaRPr/>
          </a:p>
          <a:p>
            <a:pPr marL="0" lvl="0" indent="0" algn="l" rtl="0">
              <a:spcBef>
                <a:spcPts val="0"/>
              </a:spcBef>
              <a:spcAft>
                <a:spcPts val="0"/>
              </a:spcAft>
              <a:buNone/>
            </a:pPr>
            <a:endParaRPr/>
          </a:p>
          <a:p>
            <a:pPr marL="0" lvl="0" indent="0" algn="l" rtl="0">
              <a:spcBef>
                <a:spcPts val="0"/>
              </a:spcBef>
              <a:spcAft>
                <a:spcPts val="0"/>
              </a:spcAft>
              <a:buNone/>
            </a:pPr>
            <a:r>
              <a:rPr lang="en"/>
              <a:t>The Miner Oasis is simply a place to relax.</a:t>
            </a:r>
            <a:endParaRPr/>
          </a:p>
          <a:p>
            <a:pPr marL="0" lvl="0" indent="0" algn="l" rtl="0">
              <a:spcBef>
                <a:spcPts val="0"/>
              </a:spcBef>
              <a:spcAft>
                <a:spcPts val="0"/>
              </a:spcAft>
              <a:buNone/>
            </a:pPr>
            <a:endParaRPr/>
          </a:p>
          <a:p>
            <a:pPr marL="0" lvl="0" indent="0" algn="l" rtl="0">
              <a:spcBef>
                <a:spcPts val="0"/>
              </a:spcBef>
              <a:spcAft>
                <a:spcPts val="0"/>
              </a:spcAft>
              <a:buNone/>
            </a:pPr>
            <a:r>
              <a:rPr lang="en"/>
              <a:t>We have coloring books, customizable essential oils, coffee and tea, yoga mats, and a massage chair to help you de-stress and be your best self!</a:t>
            </a:r>
            <a:endParaRPr/>
          </a:p>
          <a:p>
            <a:pPr marL="0" lvl="0" indent="0" algn="l" rtl="0">
              <a:spcBef>
                <a:spcPts val="0"/>
              </a:spcBef>
              <a:spcAft>
                <a:spcPts val="0"/>
              </a:spcAft>
              <a:buNone/>
            </a:pPr>
            <a:endParaRPr/>
          </a:p>
          <a:p>
            <a:pPr marL="0" lvl="0" indent="0" algn="l" rtl="0">
              <a:spcBef>
                <a:spcPts val="0"/>
              </a:spcBef>
              <a:spcAft>
                <a:spcPts val="0"/>
              </a:spcAft>
              <a:buNone/>
            </a:pPr>
            <a:r>
              <a:rPr lang="en"/>
              <a:t>The Miner Oasis is open Monday - Friday, 8am - 5pm, in 201 Norwood Hall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37ad35f48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37ad35f4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37ad35f48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737ad35f4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37ad35f48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737ad35f48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a:p>
            <a:pPr marL="0" lvl="0" indent="0" algn="l" rtl="0">
              <a:spcBef>
                <a:spcPts val="0"/>
              </a:spcBef>
              <a:spcAft>
                <a:spcPts val="0"/>
              </a:spcAft>
              <a:buNone/>
            </a:pPr>
            <a:endParaRPr/>
          </a:p>
          <a:p>
            <a:pPr marL="0" lvl="0" indent="0" algn="l" rtl="0">
              <a:spcBef>
                <a:spcPts val="0"/>
              </a:spcBef>
              <a:spcAft>
                <a:spcPts val="0"/>
              </a:spcAft>
              <a:buNone/>
            </a:pPr>
            <a:r>
              <a:rPr lang="en"/>
              <a:t>JOE’S PEERS is a student leadership organization that promotes health and wellness by providing education,encouragement, and resources to Missouri S&amp;T students.</a:t>
            </a:r>
            <a:endParaRPr/>
          </a:p>
          <a:p>
            <a:pPr marL="0" lvl="0" indent="0" algn="l" rtl="0">
              <a:spcBef>
                <a:spcPts val="0"/>
              </a:spcBef>
              <a:spcAft>
                <a:spcPts val="0"/>
              </a:spcAft>
              <a:buNone/>
            </a:pPr>
            <a:r>
              <a:rPr lang="en"/>
              <a:t>Joe’s PEERS members will develop experience in public speaking, interpersonal communication, self-management, teamwork, and act as resource persons to the campus community.</a:t>
            </a:r>
            <a:endParaRPr/>
          </a:p>
          <a:p>
            <a:pPr marL="0" lvl="0" indent="0" algn="l" rtl="0">
              <a:spcBef>
                <a:spcPts val="0"/>
              </a:spcBef>
              <a:spcAft>
                <a:spcPts val="0"/>
              </a:spcAft>
              <a:buNone/>
            </a:pPr>
            <a:r>
              <a:rPr lang="en"/>
              <a:t>It is open to both undergraduate and graduate students.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737ad35f48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737ad35f48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a:p>
            <a:pPr marL="0" lvl="0" indent="0" algn="l" rtl="0">
              <a:spcBef>
                <a:spcPts val="0"/>
              </a:spcBef>
              <a:spcAft>
                <a:spcPts val="0"/>
              </a:spcAft>
              <a:buNone/>
            </a:pPr>
            <a:endParaRPr/>
          </a:p>
          <a:p>
            <a:pPr marL="0" lvl="0" indent="0" algn="l" rtl="0">
              <a:spcBef>
                <a:spcPts val="0"/>
              </a:spcBef>
              <a:spcAft>
                <a:spcPts val="0"/>
              </a:spcAft>
              <a:buNone/>
            </a:pPr>
            <a:r>
              <a:rPr lang="en"/>
              <a:t>The Miner Support Network is a student-led campus organization that works to de-stigmatize mental health through confidential, weekly, peer-facilitated groups while holistically working to create an inclusive community dedicated to empathy, trust, and relationship building through network-wide stress-busting events.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37ad35f4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737ad35f4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737ad35f48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737ad35f48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737ad35f48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737ad35f48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37ad35f48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737ad35f48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a:p>
            <a:pPr marL="0" lvl="0" indent="0" algn="l" rtl="0">
              <a:spcBef>
                <a:spcPts val="0"/>
              </a:spcBef>
              <a:spcAft>
                <a:spcPts val="0"/>
              </a:spcAft>
              <a:buNone/>
            </a:pPr>
            <a:endParaRPr/>
          </a:p>
          <a:p>
            <a:pPr marL="0" lvl="0" indent="0" algn="l" rtl="0">
              <a:spcBef>
                <a:spcPts val="0"/>
              </a:spcBef>
              <a:spcAft>
                <a:spcPts val="0"/>
              </a:spcAft>
              <a:buNone/>
            </a:pPr>
            <a:r>
              <a:rPr lang="en"/>
              <a:t>We also have a group specific resource flyer for graduate students and resource flyers in multiple languages, such as Spanish, Hindi, Chinese, and Arabic.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23242cc73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23242cc73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a note when covering all the different resources in this section, you can find contact information for each different resource and department at the bottom of the slide.</a:t>
            </a:r>
            <a:endParaRPr/>
          </a:p>
          <a:p>
            <a:pPr marL="0" lvl="0" indent="0" algn="l" rtl="0">
              <a:spcBef>
                <a:spcPts val="0"/>
              </a:spcBef>
              <a:spcAft>
                <a:spcPts val="0"/>
              </a:spcAft>
              <a:buNone/>
            </a:pPr>
            <a:endParaRPr/>
          </a:p>
          <a:p>
            <a:pPr marL="0" lvl="0" indent="0" algn="l" rtl="0">
              <a:spcBef>
                <a:spcPts val="0"/>
              </a:spcBef>
              <a:spcAft>
                <a:spcPts val="0"/>
              </a:spcAft>
              <a:buNone/>
            </a:pPr>
            <a:r>
              <a:rPr lang="en"/>
              <a:t>Stephanie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737ad35f48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737ad35f48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3242cc73d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3242cc73d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ee6de320e8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ee6de320e8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Derek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Mindfulness is a tool that can be used to address these types of thoughts. When our minds are filled with thoughts of not being good enough, mindfulness allows our brain a break and allows us to bring our emotions back down to neutral. Its like a little break.  We are essentially taking ourselves out of our head and putting ourselves in the moment.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e6de320e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ee6de320e8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Derek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Let’s start by defining mindfulness. So what is mindfulness.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Mindfulness is basically bringing ourselves back to awareness in the body. We are looking at our thoughts and sensations (using our 5 senses) and being aware of them without judgement. We do so by stopping and taking notice of them, and just feeling and being present with them for a moment. </a:t>
            </a:r>
            <a:endParaRPr/>
          </a:p>
          <a:p>
            <a:pPr marL="171450" lvl="0" indent="-10160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ee6de320e8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2ee6de320e8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Derek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When we think of mindfulness, we often think of meditation or yoga, which are both amazing activities to be mindful. But they are certainly not the only way to do it! Like we learned in the previous slide, being mindful simply means to be present in the moment and understand what we are feeling without judgement. So what mindfulness looks like for you is greatly dependent on what allows you to have that moment to yourself. *read through examples*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More on “doing a body check-in”: </a:t>
            </a:r>
            <a:r>
              <a:rPr lang="en" sz="1050">
                <a:solidFill>
                  <a:schemeClr val="dk1"/>
                </a:solidFill>
                <a:highlight>
                  <a:srgbClr val="FFFFFF"/>
                </a:highlight>
                <a:latin typeface="Roboto"/>
                <a:ea typeface="Roboto"/>
                <a:cs typeface="Roboto"/>
                <a:sym typeface="Roboto"/>
              </a:rPr>
              <a:t>Basically forcing yourself to notice how emotions affect your body (i.e. I am stressed so my hands are clammy and shaking) to make connections between emotions and physiological reactions it helps bring someone more into their bodies &amp; pull them out of intense emotion, and helps build a broader understanding of how emotions affect our bodies.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Option to engage group: What are some other ways you all can think of that you practice mindfulness?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ee6de320e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2ee6de320e8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Derek </a:t>
            </a:r>
            <a:endParaRPr/>
          </a:p>
          <a:p>
            <a:pPr marL="0" marR="0" lvl="0" indent="0" algn="l" rtl="0">
              <a:lnSpc>
                <a:spcPct val="100000"/>
              </a:lnSpc>
              <a:spcBef>
                <a:spcPts val="0"/>
              </a:spcBef>
              <a:spcAft>
                <a:spcPts val="0"/>
              </a:spcAft>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As we bring this practice to a close, take this moment to acknowledge yourself for creating this space, this time. Having the intention of doing this for your own learning, health and well-being. This is an act of self-love. So just some way of acknowledging yourself for taking this time. You just allow awareness to rest in the body as a whole. Sensing into the body as it is. Being just as you are. You are strong, you are capable, you are enough.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ee6de320e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ee6de320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23242cc73d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23242cc73d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23242cc73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23242cc73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737ad35f4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737ad35f4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a:p>
          <a:p>
            <a:pPr marL="0" lvl="0" indent="0" algn="l" rtl="0">
              <a:spcBef>
                <a:spcPts val="0"/>
              </a:spcBef>
              <a:spcAft>
                <a:spcPts val="0"/>
              </a:spcAft>
              <a:buNone/>
            </a:pPr>
            <a:endParaRPr/>
          </a:p>
          <a:p>
            <a:pPr marL="0" lvl="0" indent="0" algn="l" rtl="0">
              <a:spcBef>
                <a:spcPts val="0"/>
              </a:spcBef>
              <a:spcAft>
                <a:spcPts val="0"/>
              </a:spcAft>
              <a:buNone/>
            </a:pPr>
            <a:r>
              <a:rPr lang="en"/>
              <a:t>When first meeting with our office you will complete a screening with a staff member. During the screening, the staff member will ask you a short list of questions. They will then walk you through the Personalized Care Model, a visual way to help determine what support type is best for you based on your individual needs. You can schedule a screening on our website (wellbeing.mst.edu) or call 573.341.4211</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Personalized care model- the student well-being personalized care model acts as a visual representation of available support services to help students determine what is available to support their unique mental health and well-being needs. While this model features services and resources outside of our department, it is a good jumping off point to discuss what is available to students when seeking support.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All services and resources provided by Student Well-Being are free to all enrolled students.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737ad35f4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737ad35f4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counseling services are provided by non-mandated reporters and adheres to HIPAA regulations (similar to student health or other healthcare providers)</a:t>
            </a:r>
            <a:endParaRPr/>
          </a:p>
          <a:p>
            <a:pPr marL="0" lvl="0" indent="0" algn="l" rtl="0">
              <a:spcBef>
                <a:spcPts val="0"/>
              </a:spcBef>
              <a:spcAft>
                <a:spcPts val="0"/>
              </a:spcAft>
              <a:buNone/>
            </a:pPr>
            <a:endParaRPr/>
          </a:p>
          <a:p>
            <a:pPr marL="0" lvl="0" indent="0" algn="l" rtl="0">
              <a:spcBef>
                <a:spcPts val="0"/>
              </a:spcBef>
              <a:spcAft>
                <a:spcPts val="0"/>
              </a:spcAft>
              <a:buNone/>
            </a:pPr>
            <a:r>
              <a:rPr lang="en"/>
              <a:t>We have 8 counselors on staff and all Student Well-Being counselors are at least Masters level educated and are fully licensed as either a Licensed Professional Counselor (LPC), Licensed Social Worker (LSW), Provisional Licensed Professional Counselor (PLPC), or Licensed Psychologist (PhD) in the state of Missouri. The only exception to this is if there is an on-staff Practicum Student, who is Bachelors level educated and is working on completing their Masters degree. Counseling staff follow all state and federal counseling/ therapeutic laws and regulations.</a:t>
            </a:r>
            <a:endParaRPr/>
          </a:p>
          <a:p>
            <a:pPr marL="0" lvl="0" indent="0" algn="l" rtl="0">
              <a:spcBef>
                <a:spcPts val="0"/>
              </a:spcBef>
              <a:spcAft>
                <a:spcPts val="0"/>
              </a:spcAft>
              <a:buNone/>
            </a:pPr>
            <a:endParaRPr/>
          </a:p>
          <a:p>
            <a:pPr marL="0" lvl="0" indent="0" algn="l" rtl="0">
              <a:spcBef>
                <a:spcPts val="0"/>
              </a:spcBef>
              <a:spcAft>
                <a:spcPts val="0"/>
              </a:spcAft>
              <a:buNone/>
            </a:pPr>
            <a:r>
              <a:rPr lang="en"/>
              <a:t>Are there session limits? No. We offer brief, solution focused counseling and the number of sessions is determined by the counselor (on average, students engage in 3-4 sessions). Participation in groups of any amount and frequency is not limited.</a:t>
            </a:r>
            <a:endParaRPr/>
          </a:p>
          <a:p>
            <a:pPr marL="0" lvl="0" indent="0" algn="l" rtl="0">
              <a:spcBef>
                <a:spcPts val="0"/>
              </a:spcBef>
              <a:spcAft>
                <a:spcPts val="0"/>
              </a:spcAft>
              <a:buNone/>
            </a:pPr>
            <a:endParaRPr/>
          </a:p>
          <a:p>
            <a:pPr marL="0" lvl="0" indent="0" algn="l" rtl="0">
              <a:spcBef>
                <a:spcPts val="0"/>
              </a:spcBef>
              <a:spcAft>
                <a:spcPts val="0"/>
              </a:spcAft>
              <a:buNone/>
            </a:pPr>
            <a:r>
              <a:rPr lang="en"/>
              <a:t>We offer over ten group counseling on a variety of topics.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737ad35f4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737ad35f4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Derek</a:t>
            </a:r>
            <a:endParaRPr/>
          </a:p>
          <a:p>
            <a:pPr marL="0" lvl="0" indent="0" algn="l" rtl="0">
              <a:spcBef>
                <a:spcPts val="0"/>
              </a:spcBef>
              <a:spcAft>
                <a:spcPts val="0"/>
              </a:spcAft>
              <a:buNone/>
            </a:pPr>
            <a:endParaRPr/>
          </a:p>
          <a:p>
            <a:pPr marL="0" lvl="0" indent="0" algn="l" rtl="0">
              <a:spcBef>
                <a:spcPts val="0"/>
              </a:spcBef>
              <a:spcAft>
                <a:spcPts val="0"/>
              </a:spcAft>
              <a:buNone/>
            </a:pPr>
            <a:r>
              <a:rPr lang="en"/>
              <a:t>Read from slide </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wellness consultations are provided by mandated reporters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737ad35f48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737ad35f4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Derek</a:t>
            </a:r>
            <a:endParaRPr/>
          </a:p>
          <a:p>
            <a:pPr marL="0" lvl="0" indent="0" algn="l" rtl="0">
              <a:spcBef>
                <a:spcPts val="0"/>
              </a:spcBef>
              <a:spcAft>
                <a:spcPts val="0"/>
              </a:spcAft>
              <a:buNone/>
            </a:pPr>
            <a:endParaRPr/>
          </a:p>
          <a:p>
            <a:pPr marL="0" lvl="0" indent="0" algn="l" rtl="0">
              <a:spcBef>
                <a:spcPts val="0"/>
              </a:spcBef>
              <a:spcAft>
                <a:spcPts val="0"/>
              </a:spcAft>
              <a:buNone/>
            </a:pPr>
            <a:r>
              <a:rPr lang="en"/>
              <a:t>Read from slide </a:t>
            </a:r>
            <a:endParaRPr/>
          </a:p>
          <a:p>
            <a:pPr marL="0" lvl="0" indent="0" algn="l" rtl="0">
              <a:spcBef>
                <a:spcPts val="0"/>
              </a:spcBef>
              <a:spcAft>
                <a:spcPts val="0"/>
              </a:spcAft>
              <a:buNone/>
            </a:pPr>
            <a:endParaRPr/>
          </a:p>
          <a:p>
            <a:pPr marL="0" lvl="0" indent="0" algn="l" rtl="0">
              <a:spcBef>
                <a:spcPts val="0"/>
              </a:spcBef>
              <a:spcAft>
                <a:spcPts val="0"/>
              </a:spcAft>
              <a:buNone/>
            </a:pPr>
            <a:r>
              <a:rPr lang="en"/>
              <a:t>*Note that care managers are provided by mandated reporters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737ad35f4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737ad35f4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Derek</a:t>
            </a:r>
            <a:endParaRPr/>
          </a:p>
          <a:p>
            <a:pPr marL="0" lvl="0" indent="0" algn="l" rtl="0">
              <a:spcBef>
                <a:spcPts val="0"/>
              </a:spcBef>
              <a:spcAft>
                <a:spcPts val="0"/>
              </a:spcAft>
              <a:buNone/>
            </a:pPr>
            <a:endParaRPr/>
          </a:p>
          <a:p>
            <a:pPr marL="0" lvl="0" indent="0" algn="l" rtl="0">
              <a:spcBef>
                <a:spcPts val="0"/>
              </a:spcBef>
              <a:spcAft>
                <a:spcPts val="0"/>
              </a:spcAft>
              <a:buNone/>
            </a:pPr>
            <a:r>
              <a:rPr lang="en"/>
              <a:t>Student Well-Being provides presentations, trainings, and workshops to organizations, classes, and other groups that request them. Requests can also be made for department presence, such as for a discussion panel, event, meeting, etc. A request for department presence does not have to be directly related to a pre-made presentation.</a:t>
            </a:r>
            <a:endParaRPr/>
          </a:p>
          <a:p>
            <a:pPr marL="0" lvl="0" indent="0" algn="l" rtl="0">
              <a:spcBef>
                <a:spcPts val="0"/>
              </a:spcBef>
              <a:spcAft>
                <a:spcPts val="0"/>
              </a:spcAft>
              <a:buNone/>
            </a:pPr>
            <a:endParaRPr/>
          </a:p>
          <a:p>
            <a:pPr marL="0" lvl="0" indent="0" algn="l" rtl="0">
              <a:spcBef>
                <a:spcPts val="0"/>
              </a:spcBef>
              <a:spcAft>
                <a:spcPts val="0"/>
              </a:spcAft>
              <a:buNone/>
            </a:pPr>
            <a:r>
              <a:rPr lang="en"/>
              <a:t>All requests must be made at least two weeks in advance. Special, tailor-made requests must be done one month in advance.</a:t>
            </a:r>
            <a:endParaRPr/>
          </a:p>
          <a:p>
            <a:pPr marL="0" lvl="0" indent="0" algn="l" rtl="0">
              <a:spcBef>
                <a:spcPts val="0"/>
              </a:spcBef>
              <a:spcAft>
                <a:spcPts val="0"/>
              </a:spcAft>
              <a:buNone/>
            </a:pPr>
            <a:endParaRPr/>
          </a:p>
          <a:p>
            <a:pPr marL="0" lvl="0" indent="0" algn="l" rtl="0">
              <a:spcBef>
                <a:spcPts val="0"/>
              </a:spcBef>
              <a:spcAft>
                <a:spcPts val="0"/>
              </a:spcAft>
              <a:buNone/>
            </a:pPr>
            <a:r>
              <a:rPr lang="en"/>
              <a:t>Depending on the presentation requested, we may schedule a consultation with you to tailor the presentation to your group's goals.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37ad35f4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37ad35f4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Derek</a:t>
            </a:r>
            <a:endParaRPr/>
          </a:p>
          <a:p>
            <a:pPr marL="0" lvl="0" indent="0" algn="l" rtl="0">
              <a:spcBef>
                <a:spcPts val="0"/>
              </a:spcBef>
              <a:spcAft>
                <a:spcPts val="0"/>
              </a:spcAft>
              <a:buNone/>
            </a:pPr>
            <a:endParaRPr/>
          </a:p>
          <a:p>
            <a:pPr marL="0" lvl="0" indent="0" algn="l" rtl="0">
              <a:spcBef>
                <a:spcPts val="0"/>
              </a:spcBef>
              <a:spcAft>
                <a:spcPts val="0"/>
              </a:spcAft>
              <a:buNone/>
            </a:pPr>
            <a:r>
              <a:rPr lang="en"/>
              <a:t>STEP UP! empowers the campus community to foster a culture of awareness, intervention, and inclusion in all our interactions in person, on social media, and virtually.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5163275" y="256350"/>
            <a:ext cx="3676200" cy="4630800"/>
          </a:xfrm>
          <a:prstGeom prst="rect">
            <a:avLst/>
          </a:prstGeom>
          <a:solidFill>
            <a:srgbClr val="B1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28100" y="742150"/>
            <a:ext cx="7687800" cy="2485800"/>
          </a:xfrm>
          <a:prstGeom prst="rect">
            <a:avLst/>
          </a:prstGeom>
          <a:solidFill>
            <a:srgbClr val="003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254500" y="4094548"/>
            <a:ext cx="3164252" cy="792600"/>
          </a:xfrm>
          <a:prstGeom prst="rect">
            <a:avLst/>
          </a:prstGeom>
          <a:noFill/>
          <a:ln>
            <a:noFill/>
          </a:ln>
        </p:spPr>
      </p:pic>
      <p:sp>
        <p:nvSpPr>
          <p:cNvPr id="14" name="Google Shape;14;p2"/>
          <p:cNvSpPr txBox="1">
            <a:spLocks noGrp="1"/>
          </p:cNvSpPr>
          <p:nvPr>
            <p:ph type="title"/>
          </p:nvPr>
        </p:nvSpPr>
        <p:spPr>
          <a:xfrm>
            <a:off x="869850" y="921650"/>
            <a:ext cx="7404300" cy="993900"/>
          </a:xfrm>
          <a:prstGeom prst="rect">
            <a:avLst/>
          </a:prstGeom>
        </p:spPr>
        <p:txBody>
          <a:bodyPr spcFirstLastPara="1" wrap="square" lIns="91425" tIns="91425" rIns="91425" bIns="91425" anchor="t" anchorCtr="0">
            <a:normAutofit/>
          </a:bodyPr>
          <a:lstStyle>
            <a:lvl1pPr lvl="0">
              <a:spcBef>
                <a:spcPts val="0"/>
              </a:spcBef>
              <a:spcAft>
                <a:spcPts val="0"/>
              </a:spcAft>
              <a:buClr>
                <a:srgbClr val="B1E4E3"/>
              </a:buClr>
              <a:buSzPts val="5200"/>
              <a:buFont typeface="Hind Siliguri"/>
              <a:buNone/>
              <a:defRPr sz="5200">
                <a:solidFill>
                  <a:srgbClr val="B1E4E3"/>
                </a:solidFill>
                <a:latin typeface="Hind Siliguri"/>
                <a:ea typeface="Hind Siliguri"/>
                <a:cs typeface="Hind Siliguri"/>
                <a:sym typeface="Hind Siligu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2"/>
          <p:cNvSpPr txBox="1">
            <a:spLocks noGrp="1"/>
          </p:cNvSpPr>
          <p:nvPr>
            <p:ph type="subTitle" idx="1"/>
          </p:nvPr>
        </p:nvSpPr>
        <p:spPr>
          <a:xfrm>
            <a:off x="907200" y="2327125"/>
            <a:ext cx="7329600" cy="724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Font typeface="Nunito"/>
              <a:buNone/>
              <a:defRPr sz="3000">
                <a:solidFill>
                  <a:schemeClr val="lt1"/>
                </a:solidFill>
                <a:latin typeface="Nunito"/>
                <a:ea typeface="Nunito"/>
                <a:cs typeface="Nunito"/>
                <a:sym typeface="Nunito"/>
              </a:defRPr>
            </a:lvl1pPr>
            <a:lvl2pPr lvl="1">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2pPr>
            <a:lvl3pPr lvl="2">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3pPr>
            <a:lvl4pPr lvl="3">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4pPr>
            <a:lvl5pPr lvl="4">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5pPr>
            <a:lvl6pPr lvl="5">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6pPr>
            <a:lvl7pPr lvl="6">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7pPr>
            <a:lvl8pPr lvl="7">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8pPr>
            <a:lvl9pPr lvl="8">
              <a:spcBef>
                <a:spcPts val="0"/>
              </a:spcBef>
              <a:spcAft>
                <a:spcPts val="0"/>
              </a:spcAft>
              <a:buClr>
                <a:schemeClr val="lt1"/>
              </a:buClr>
              <a:buSzPts val="2200"/>
              <a:buFont typeface="Nunito"/>
              <a:buNone/>
              <a:defRPr sz="2200">
                <a:solidFill>
                  <a:schemeClr val="lt1"/>
                </a:solidFill>
                <a:latin typeface="Nunito"/>
                <a:ea typeface="Nunito"/>
                <a:cs typeface="Nunito"/>
                <a:sym typeface="Nunito"/>
              </a:defRPr>
            </a:lvl9pPr>
          </a:lstStyle>
          <a:p>
            <a:endParaRPr/>
          </a:p>
        </p:txBody>
      </p:sp>
      <p:sp>
        <p:nvSpPr>
          <p:cNvPr id="16" name="Google Shape;16;p2"/>
          <p:cNvSpPr txBox="1">
            <a:spLocks noGrp="1"/>
          </p:cNvSpPr>
          <p:nvPr>
            <p:ph type="body" idx="2"/>
          </p:nvPr>
        </p:nvSpPr>
        <p:spPr>
          <a:xfrm>
            <a:off x="869850" y="3260625"/>
            <a:ext cx="7404300" cy="625200"/>
          </a:xfrm>
          <a:prstGeom prst="rect">
            <a:avLst/>
          </a:prstGeom>
          <a:noFill/>
          <a:ln>
            <a:noFill/>
          </a:ln>
        </p:spPr>
        <p:txBody>
          <a:bodyPr spcFirstLastPara="1" wrap="square" lIns="91425" tIns="91425" rIns="91425" bIns="91425" anchor="t" anchorCtr="0">
            <a:normAutofit/>
          </a:bodyPr>
          <a:lstStyle>
            <a:lvl1pPr marL="457200" lvl="0" indent="-387350">
              <a:spcBef>
                <a:spcPts val="0"/>
              </a:spcBef>
              <a:spcAft>
                <a:spcPts val="0"/>
              </a:spcAft>
              <a:buClr>
                <a:srgbClr val="003B49"/>
              </a:buClr>
              <a:buSzPts val="2500"/>
              <a:buFont typeface="Dosis Medium"/>
              <a:buChar char="●"/>
              <a:defRPr sz="2500">
                <a:solidFill>
                  <a:srgbClr val="003B49"/>
                </a:solidFill>
                <a:latin typeface="Dosis Medium"/>
                <a:ea typeface="Dosis Medium"/>
                <a:cs typeface="Dosis Medium"/>
                <a:sym typeface="Dosis Medium"/>
              </a:defRPr>
            </a:lvl1pPr>
            <a:lvl2pPr marL="914400" lvl="1" indent="-317500">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2pPr>
            <a:lvl3pPr marL="1371600" lvl="2" indent="-317500">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3pPr>
            <a:lvl4pPr marL="1828800" lvl="3" indent="-317500">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4pPr>
            <a:lvl5pPr marL="2286000" lvl="4" indent="-317500">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5pPr>
            <a:lvl6pPr marL="2743200" lvl="5" indent="-317500">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6pPr>
            <a:lvl7pPr marL="3200400" lvl="6" indent="-317500">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7pPr>
            <a:lvl8pPr marL="3657600" lvl="7" indent="-317500">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8pPr>
            <a:lvl9pPr marL="4114800" lvl="8" indent="-317500">
              <a:spcBef>
                <a:spcPts val="0"/>
              </a:spcBef>
              <a:spcAft>
                <a:spcPts val="0"/>
              </a:spcAft>
              <a:buClr>
                <a:srgbClr val="003B49"/>
              </a:buClr>
              <a:buSzPts val="1400"/>
              <a:buFont typeface="Dosis Medium"/>
              <a:buChar char="■"/>
              <a:defRPr>
                <a:solidFill>
                  <a:srgbClr val="003B49"/>
                </a:solidFill>
                <a:latin typeface="Dosis Medium"/>
                <a:ea typeface="Dosis Medium"/>
                <a:cs typeface="Dosis Medium"/>
                <a:sym typeface="Dosis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7"/>
        <p:cNvGrpSpPr/>
        <p:nvPr/>
      </p:nvGrpSpPr>
      <p:grpSpPr>
        <a:xfrm>
          <a:off x="0" y="0"/>
          <a:ext cx="0" cy="0"/>
          <a:chOff x="0" y="0"/>
          <a:chExt cx="0" cy="0"/>
        </a:xfrm>
      </p:grpSpPr>
      <p:sp>
        <p:nvSpPr>
          <p:cNvPr id="18" name="Google Shape;18;p3"/>
          <p:cNvSpPr/>
          <p:nvPr/>
        </p:nvSpPr>
        <p:spPr>
          <a:xfrm>
            <a:off x="357575" y="333388"/>
            <a:ext cx="8582100" cy="4630800"/>
          </a:xfrm>
          <a:prstGeom prst="rect">
            <a:avLst/>
          </a:prstGeom>
          <a:solidFill>
            <a:srgbClr val="2D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204325" y="179313"/>
            <a:ext cx="8529000" cy="4549200"/>
          </a:xfrm>
          <a:prstGeom prst="rect">
            <a:avLst/>
          </a:prstGeom>
          <a:solidFill>
            <a:srgbClr val="003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657725" y="671025"/>
            <a:ext cx="7679700" cy="1680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5200"/>
              <a:buFont typeface="Hind Siliguri"/>
              <a:buNone/>
              <a:defRPr sz="5200">
                <a:solidFill>
                  <a:schemeClr val="lt1"/>
                </a:solidFill>
                <a:latin typeface="Hind Siliguri"/>
                <a:ea typeface="Hind Siliguri"/>
                <a:cs typeface="Hind Siliguri"/>
                <a:sym typeface="Hind Siligu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3"/>
          <p:cNvSpPr txBox="1">
            <a:spLocks noGrp="1"/>
          </p:cNvSpPr>
          <p:nvPr>
            <p:ph type="subTitle" idx="1"/>
          </p:nvPr>
        </p:nvSpPr>
        <p:spPr>
          <a:xfrm>
            <a:off x="2181725" y="2497925"/>
            <a:ext cx="6155700" cy="1224000"/>
          </a:xfrm>
          <a:prstGeom prst="rect">
            <a:avLst/>
          </a:prstGeom>
        </p:spPr>
        <p:txBody>
          <a:bodyPr spcFirstLastPara="1" wrap="square" lIns="91425" tIns="91425" rIns="91425" bIns="91425" anchor="t" anchorCtr="0">
            <a:normAutofit/>
          </a:bodyPr>
          <a:lstStyle>
            <a:lvl1pPr lvl="0">
              <a:spcBef>
                <a:spcPts val="0"/>
              </a:spcBef>
              <a:spcAft>
                <a:spcPts val="0"/>
              </a:spcAft>
              <a:buClr>
                <a:srgbClr val="2DCCD3"/>
              </a:buClr>
              <a:buSzPts val="3000"/>
              <a:buFont typeface="Nunito"/>
              <a:buNone/>
              <a:defRPr sz="3000">
                <a:solidFill>
                  <a:srgbClr val="2DCCD3"/>
                </a:solidFill>
                <a:latin typeface="Nunito"/>
                <a:ea typeface="Nunito"/>
                <a:cs typeface="Nunito"/>
                <a:sym typeface="Nunito"/>
              </a:defRPr>
            </a:lvl1pPr>
            <a:lvl2pPr lvl="1">
              <a:spcBef>
                <a:spcPts val="0"/>
              </a:spcBef>
              <a:spcAft>
                <a:spcPts val="0"/>
              </a:spcAft>
              <a:buClr>
                <a:srgbClr val="2DCCD3"/>
              </a:buClr>
              <a:buSzPts val="1400"/>
              <a:buNone/>
              <a:defRPr>
                <a:solidFill>
                  <a:srgbClr val="2DCCD3"/>
                </a:solidFill>
              </a:defRPr>
            </a:lvl2pPr>
            <a:lvl3pPr lvl="2">
              <a:spcBef>
                <a:spcPts val="0"/>
              </a:spcBef>
              <a:spcAft>
                <a:spcPts val="0"/>
              </a:spcAft>
              <a:buClr>
                <a:srgbClr val="2DCCD3"/>
              </a:buClr>
              <a:buSzPts val="1400"/>
              <a:buNone/>
              <a:defRPr>
                <a:solidFill>
                  <a:srgbClr val="2DCCD3"/>
                </a:solidFill>
              </a:defRPr>
            </a:lvl3pPr>
            <a:lvl4pPr lvl="3">
              <a:spcBef>
                <a:spcPts val="0"/>
              </a:spcBef>
              <a:spcAft>
                <a:spcPts val="0"/>
              </a:spcAft>
              <a:buClr>
                <a:srgbClr val="2DCCD3"/>
              </a:buClr>
              <a:buSzPts val="1400"/>
              <a:buNone/>
              <a:defRPr>
                <a:solidFill>
                  <a:srgbClr val="2DCCD3"/>
                </a:solidFill>
              </a:defRPr>
            </a:lvl4pPr>
            <a:lvl5pPr lvl="4">
              <a:spcBef>
                <a:spcPts val="0"/>
              </a:spcBef>
              <a:spcAft>
                <a:spcPts val="0"/>
              </a:spcAft>
              <a:buClr>
                <a:srgbClr val="2DCCD3"/>
              </a:buClr>
              <a:buSzPts val="1400"/>
              <a:buNone/>
              <a:defRPr>
                <a:solidFill>
                  <a:srgbClr val="2DCCD3"/>
                </a:solidFill>
              </a:defRPr>
            </a:lvl5pPr>
            <a:lvl6pPr lvl="5">
              <a:spcBef>
                <a:spcPts val="0"/>
              </a:spcBef>
              <a:spcAft>
                <a:spcPts val="0"/>
              </a:spcAft>
              <a:buClr>
                <a:srgbClr val="2DCCD3"/>
              </a:buClr>
              <a:buSzPts val="1400"/>
              <a:buNone/>
              <a:defRPr>
                <a:solidFill>
                  <a:srgbClr val="2DCCD3"/>
                </a:solidFill>
              </a:defRPr>
            </a:lvl6pPr>
            <a:lvl7pPr lvl="6">
              <a:spcBef>
                <a:spcPts val="0"/>
              </a:spcBef>
              <a:spcAft>
                <a:spcPts val="0"/>
              </a:spcAft>
              <a:buClr>
                <a:srgbClr val="2DCCD3"/>
              </a:buClr>
              <a:buSzPts val="1400"/>
              <a:buNone/>
              <a:defRPr>
                <a:solidFill>
                  <a:srgbClr val="2DCCD3"/>
                </a:solidFill>
              </a:defRPr>
            </a:lvl7pPr>
            <a:lvl8pPr lvl="7">
              <a:spcBef>
                <a:spcPts val="0"/>
              </a:spcBef>
              <a:spcAft>
                <a:spcPts val="0"/>
              </a:spcAft>
              <a:buClr>
                <a:srgbClr val="2DCCD3"/>
              </a:buClr>
              <a:buSzPts val="1400"/>
              <a:buNone/>
              <a:defRPr>
                <a:solidFill>
                  <a:srgbClr val="2DCCD3"/>
                </a:solidFill>
              </a:defRPr>
            </a:lvl8pPr>
            <a:lvl9pPr lvl="8">
              <a:spcBef>
                <a:spcPts val="0"/>
              </a:spcBef>
              <a:spcAft>
                <a:spcPts val="0"/>
              </a:spcAft>
              <a:buClr>
                <a:srgbClr val="2DCCD3"/>
              </a:buClr>
              <a:buSzPts val="1400"/>
              <a:buNone/>
              <a:defRPr>
                <a:solidFill>
                  <a:srgbClr val="2DCCD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p:nvPr/>
        </p:nvSpPr>
        <p:spPr>
          <a:xfrm rot="5400000">
            <a:off x="4166550" y="-3702825"/>
            <a:ext cx="810900" cy="8686800"/>
          </a:xfrm>
          <a:prstGeom prst="rect">
            <a:avLst/>
          </a:prstGeom>
          <a:solidFill>
            <a:srgbClr val="B1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4"/>
          <p:cNvPicPr preferRelativeResize="0"/>
          <p:nvPr/>
        </p:nvPicPr>
        <p:blipFill rotWithShape="1">
          <a:blip r:embed="rId2">
            <a:alphaModFix/>
          </a:blip>
          <a:srcRect r="82419"/>
          <a:stretch/>
        </p:blipFill>
        <p:spPr>
          <a:xfrm>
            <a:off x="8036250" y="315475"/>
            <a:ext cx="793349" cy="4512551"/>
          </a:xfrm>
          <a:prstGeom prst="rect">
            <a:avLst/>
          </a:prstGeom>
          <a:noFill/>
          <a:ln>
            <a:noFill/>
          </a:ln>
        </p:spPr>
      </p:pic>
      <p:sp>
        <p:nvSpPr>
          <p:cNvPr id="26" name="Google Shape;26;p4"/>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a:bodyPr>
          <a:lstStyle>
            <a:lvl1pPr lvl="0">
              <a:spcBef>
                <a:spcPts val="0"/>
              </a:spcBef>
              <a:spcAft>
                <a:spcPts val="0"/>
              </a:spcAft>
              <a:buSzPts val="5200"/>
              <a:buFont typeface="Hind Madurai"/>
              <a:buNone/>
              <a:defRPr sz="5200">
                <a:latin typeface="Hind Madurai"/>
                <a:ea typeface="Hind Madurai"/>
                <a:cs typeface="Hind Madurai"/>
                <a:sym typeface="Hind Madura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4"/>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a:bodyPr>
          <a:lstStyle>
            <a:lvl1pPr lvl="0">
              <a:spcBef>
                <a:spcPts val="0"/>
              </a:spcBef>
              <a:spcAft>
                <a:spcPts val="0"/>
              </a:spcAft>
              <a:buClr>
                <a:srgbClr val="2DCCD3"/>
              </a:buClr>
              <a:buSzPts val="3000"/>
              <a:buFont typeface="Nunito"/>
              <a:buNone/>
              <a:defRPr sz="3000">
                <a:solidFill>
                  <a:srgbClr val="2DCCD3"/>
                </a:solidFill>
                <a:latin typeface="Nunito"/>
                <a:ea typeface="Nunito"/>
                <a:cs typeface="Nunito"/>
                <a:sym typeface="Nuni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a:bodyPr>
          <a:lstStyle>
            <a:lvl1pPr marL="457200" lvl="0" indent="-387350">
              <a:spcBef>
                <a:spcPts val="0"/>
              </a:spcBef>
              <a:spcAft>
                <a:spcPts val="0"/>
              </a:spcAft>
              <a:buClr>
                <a:srgbClr val="003B49"/>
              </a:buClr>
              <a:buSzPts val="2500"/>
              <a:buFont typeface="Dosis"/>
              <a:buChar char="●"/>
              <a:defRPr sz="2500">
                <a:solidFill>
                  <a:srgbClr val="003B49"/>
                </a:solidFill>
                <a:latin typeface="Dosis"/>
                <a:ea typeface="Dosis"/>
                <a:cs typeface="Dosis"/>
                <a:sym typeface="Dosis"/>
              </a:defRPr>
            </a:lvl1pPr>
            <a:lvl2pPr marL="914400" lvl="1" indent="-36195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2pPr>
            <a:lvl3pPr marL="1371600" lvl="2" indent="-36195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3pPr>
            <a:lvl4pPr marL="1828800" lvl="3" indent="-36195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4pPr>
            <a:lvl5pPr marL="2286000" lvl="4" indent="-36195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5pPr>
            <a:lvl6pPr marL="2743200" lvl="5" indent="-36195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6pPr>
            <a:lvl7pPr marL="3200400" lvl="6" indent="-36195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7pPr>
            <a:lvl8pPr marL="3657600" lvl="7" indent="-36195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8pPr>
            <a:lvl9pPr marL="4114800" lvl="8" indent="-36195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5"/>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5"/>
          <p:cNvSpPr/>
          <p:nvPr/>
        </p:nvSpPr>
        <p:spPr>
          <a:xfrm rot="5400000">
            <a:off x="4166550" y="-3702825"/>
            <a:ext cx="810900" cy="8686800"/>
          </a:xfrm>
          <a:prstGeom prst="rect">
            <a:avLst/>
          </a:prstGeom>
          <a:solidFill>
            <a:srgbClr val="B1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5"/>
          <p:cNvPicPr preferRelativeResize="0"/>
          <p:nvPr/>
        </p:nvPicPr>
        <p:blipFill rotWithShape="1">
          <a:blip r:embed="rId2">
            <a:alphaModFix/>
          </a:blip>
          <a:srcRect r="82419"/>
          <a:stretch/>
        </p:blipFill>
        <p:spPr>
          <a:xfrm>
            <a:off x="8036250" y="315475"/>
            <a:ext cx="793349" cy="4512551"/>
          </a:xfrm>
          <a:prstGeom prst="rect">
            <a:avLst/>
          </a:prstGeom>
          <a:noFill/>
          <a:ln>
            <a:noFill/>
          </a:ln>
        </p:spPr>
      </p:pic>
      <p:sp>
        <p:nvSpPr>
          <p:cNvPr id="34" name="Google Shape;34;p5"/>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a:bodyPr>
          <a:lstStyle>
            <a:lvl1pPr lvl="0" rtl="0">
              <a:spcBef>
                <a:spcPts val="0"/>
              </a:spcBef>
              <a:spcAft>
                <a:spcPts val="0"/>
              </a:spcAft>
              <a:buSzPts val="5200"/>
              <a:buFont typeface="Hind Madurai"/>
              <a:buNone/>
              <a:defRPr sz="5200">
                <a:latin typeface="Hind Madurai"/>
                <a:ea typeface="Hind Madurai"/>
                <a:cs typeface="Hind Madurai"/>
                <a:sym typeface="Hind Madura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5"/>
          <p:cNvSpPr txBox="1">
            <a:spLocks noGrp="1"/>
          </p:cNvSpPr>
          <p:nvPr>
            <p:ph type="subTitle" idx="1"/>
          </p:nvPr>
        </p:nvSpPr>
        <p:spPr>
          <a:xfrm>
            <a:off x="228525" y="1065825"/>
            <a:ext cx="3894300" cy="719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DCCD3"/>
              </a:buClr>
              <a:buSzPts val="3000"/>
              <a:buFont typeface="Nunito"/>
              <a:buNone/>
              <a:defRPr sz="3000">
                <a:solidFill>
                  <a:srgbClr val="2DCCD3"/>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 name="Google Shape;36;p5"/>
          <p:cNvSpPr txBox="1">
            <a:spLocks noGrp="1"/>
          </p:cNvSpPr>
          <p:nvPr>
            <p:ph type="body" idx="3"/>
          </p:nvPr>
        </p:nvSpPr>
        <p:spPr>
          <a:xfrm>
            <a:off x="228600" y="1663675"/>
            <a:ext cx="3894300" cy="3164400"/>
          </a:xfrm>
          <a:prstGeom prst="rect">
            <a:avLst/>
          </a:prstGeom>
        </p:spPr>
        <p:txBody>
          <a:bodyPr spcFirstLastPara="1" wrap="square" lIns="91425" tIns="91425" rIns="91425" bIns="91425" anchor="t" anchorCtr="0">
            <a:normAutofit/>
          </a:bodyPr>
          <a:lstStyle>
            <a:lvl1pPr marL="457200" lvl="0" indent="-387350" rtl="0">
              <a:spcBef>
                <a:spcPts val="0"/>
              </a:spcBef>
              <a:spcAft>
                <a:spcPts val="0"/>
              </a:spcAft>
              <a:buClr>
                <a:srgbClr val="003B49"/>
              </a:buClr>
              <a:buSzPts val="2500"/>
              <a:buFont typeface="Dosis"/>
              <a:buChar char="❏"/>
              <a:defRPr sz="2500">
                <a:solidFill>
                  <a:srgbClr val="003B49"/>
                </a:solidFill>
                <a:latin typeface="Dosis"/>
                <a:ea typeface="Dosis"/>
                <a:cs typeface="Dosis"/>
                <a:sym typeface="Dosis"/>
              </a:defRPr>
            </a:lvl1pPr>
            <a:lvl2pPr marL="914400" lvl="1"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2pPr>
            <a:lvl3pPr marL="1371600" lvl="2"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3pPr>
            <a:lvl4pPr marL="1828800" lvl="3"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4pPr>
            <a:lvl5pPr marL="2286000" lvl="4"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5pPr>
            <a:lvl6pPr marL="2743200" lvl="5"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6pPr>
            <a:lvl7pPr marL="3200400" lvl="6"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7pPr>
            <a:lvl8pPr marL="3657600" lvl="7"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8pPr>
            <a:lvl9pPr marL="4114800" lvl="8"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9pPr>
          </a:lstStyle>
          <a:p>
            <a:endParaRPr/>
          </a:p>
        </p:txBody>
      </p:sp>
      <p:sp>
        <p:nvSpPr>
          <p:cNvPr id="37" name="Google Shape;37;p5"/>
          <p:cNvSpPr txBox="1">
            <a:spLocks noGrp="1"/>
          </p:cNvSpPr>
          <p:nvPr>
            <p:ph type="subTitle" idx="4"/>
          </p:nvPr>
        </p:nvSpPr>
        <p:spPr>
          <a:xfrm>
            <a:off x="4235975" y="1065825"/>
            <a:ext cx="3894300" cy="719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DCCD3"/>
              </a:buClr>
              <a:buSzPts val="3000"/>
              <a:buFont typeface="Nunito"/>
              <a:buNone/>
              <a:defRPr sz="3000">
                <a:solidFill>
                  <a:srgbClr val="2DCCD3"/>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5"/>
          <p:cNvSpPr txBox="1">
            <a:spLocks noGrp="1"/>
          </p:cNvSpPr>
          <p:nvPr>
            <p:ph type="body" idx="5"/>
          </p:nvPr>
        </p:nvSpPr>
        <p:spPr>
          <a:xfrm>
            <a:off x="4236050" y="1663675"/>
            <a:ext cx="3894300" cy="3164400"/>
          </a:xfrm>
          <a:prstGeom prst="rect">
            <a:avLst/>
          </a:prstGeom>
        </p:spPr>
        <p:txBody>
          <a:bodyPr spcFirstLastPara="1" wrap="square" lIns="91425" tIns="91425" rIns="91425" bIns="91425" anchor="t" anchorCtr="0">
            <a:normAutofit/>
          </a:bodyPr>
          <a:lstStyle>
            <a:lvl1pPr marL="457200" lvl="0" indent="-387350" rtl="0">
              <a:spcBef>
                <a:spcPts val="0"/>
              </a:spcBef>
              <a:spcAft>
                <a:spcPts val="0"/>
              </a:spcAft>
              <a:buClr>
                <a:srgbClr val="003B49"/>
              </a:buClr>
              <a:buSzPts val="2500"/>
              <a:buFont typeface="Dosis"/>
              <a:buChar char="❏"/>
              <a:defRPr sz="2500">
                <a:solidFill>
                  <a:srgbClr val="003B49"/>
                </a:solidFill>
                <a:latin typeface="Dosis"/>
                <a:ea typeface="Dosis"/>
                <a:cs typeface="Dosis"/>
                <a:sym typeface="Dosis"/>
              </a:defRPr>
            </a:lvl1pPr>
            <a:lvl2pPr marL="914400" lvl="1"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2pPr>
            <a:lvl3pPr marL="1371600" lvl="2"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3pPr>
            <a:lvl4pPr marL="1828800" lvl="3"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4pPr>
            <a:lvl5pPr marL="2286000" lvl="4"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5pPr>
            <a:lvl6pPr marL="2743200" lvl="5"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6pPr>
            <a:lvl7pPr marL="3200400" lvl="6"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7pPr>
            <a:lvl8pPr marL="3657600" lvl="7"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8pPr>
            <a:lvl9pPr marL="4114800" lvl="8"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6"/>
          <p:cNvSpPr/>
          <p:nvPr/>
        </p:nvSpPr>
        <p:spPr>
          <a:xfrm rot="5400000">
            <a:off x="4166550" y="-3702825"/>
            <a:ext cx="810900" cy="8686800"/>
          </a:xfrm>
          <a:prstGeom prst="rect">
            <a:avLst/>
          </a:prstGeom>
          <a:solidFill>
            <a:srgbClr val="B1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6"/>
          <p:cNvPicPr preferRelativeResize="0"/>
          <p:nvPr/>
        </p:nvPicPr>
        <p:blipFill rotWithShape="1">
          <a:blip r:embed="rId2">
            <a:alphaModFix/>
          </a:blip>
          <a:srcRect r="82419"/>
          <a:stretch/>
        </p:blipFill>
        <p:spPr>
          <a:xfrm>
            <a:off x="8036250" y="315475"/>
            <a:ext cx="793349" cy="4512551"/>
          </a:xfrm>
          <a:prstGeom prst="rect">
            <a:avLst/>
          </a:prstGeom>
          <a:noFill/>
          <a:ln>
            <a:noFill/>
          </a:ln>
        </p:spPr>
      </p:pic>
      <p:sp>
        <p:nvSpPr>
          <p:cNvPr id="43" name="Google Shape;43;p6"/>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a:bodyPr>
          <a:lstStyle>
            <a:lvl1pPr lvl="0" rtl="0">
              <a:spcBef>
                <a:spcPts val="0"/>
              </a:spcBef>
              <a:spcAft>
                <a:spcPts val="0"/>
              </a:spcAft>
              <a:buSzPts val="5200"/>
              <a:buFont typeface="Hind Madurai"/>
              <a:buNone/>
              <a:defRPr sz="5200">
                <a:latin typeface="Hind Madurai"/>
                <a:ea typeface="Hind Madurai"/>
                <a:cs typeface="Hind Madurai"/>
                <a:sym typeface="Hind Madura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 picture right">
  <p:cSld name="ONE_COLUMN_TEXT">
    <p:spTree>
      <p:nvGrpSpPr>
        <p:cNvPr id="1" name="Shape 44"/>
        <p:cNvGrpSpPr/>
        <p:nvPr/>
      </p:nvGrpSpPr>
      <p:grpSpPr>
        <a:xfrm>
          <a:off x="0" y="0"/>
          <a:ext cx="0" cy="0"/>
          <a:chOff x="0" y="0"/>
          <a:chExt cx="0" cy="0"/>
        </a:xfrm>
      </p:grpSpPr>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7"/>
          <p:cNvSpPr/>
          <p:nvPr/>
        </p:nvSpPr>
        <p:spPr>
          <a:xfrm rot="5400000">
            <a:off x="4166550" y="-3702825"/>
            <a:ext cx="810900" cy="8686800"/>
          </a:xfrm>
          <a:prstGeom prst="rect">
            <a:avLst/>
          </a:prstGeom>
          <a:solidFill>
            <a:srgbClr val="B1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7"/>
          <p:cNvPicPr preferRelativeResize="0"/>
          <p:nvPr/>
        </p:nvPicPr>
        <p:blipFill rotWithShape="1">
          <a:blip r:embed="rId2">
            <a:alphaModFix/>
          </a:blip>
          <a:srcRect r="82419"/>
          <a:stretch/>
        </p:blipFill>
        <p:spPr>
          <a:xfrm>
            <a:off x="8036250" y="315475"/>
            <a:ext cx="793349" cy="4512551"/>
          </a:xfrm>
          <a:prstGeom prst="rect">
            <a:avLst/>
          </a:prstGeom>
          <a:noFill/>
          <a:ln>
            <a:noFill/>
          </a:ln>
        </p:spPr>
      </p:pic>
      <p:sp>
        <p:nvSpPr>
          <p:cNvPr id="48" name="Google Shape;48;p7"/>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a:bodyPr>
          <a:lstStyle>
            <a:lvl1pPr lvl="0" rtl="0">
              <a:spcBef>
                <a:spcPts val="0"/>
              </a:spcBef>
              <a:spcAft>
                <a:spcPts val="0"/>
              </a:spcAft>
              <a:buSzPts val="5200"/>
              <a:buFont typeface="Hind Madurai"/>
              <a:buNone/>
              <a:defRPr sz="5200">
                <a:latin typeface="Hind Madurai"/>
                <a:ea typeface="Hind Madurai"/>
                <a:cs typeface="Hind Madurai"/>
                <a:sym typeface="Hind Madura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7"/>
          <p:cNvSpPr txBox="1">
            <a:spLocks noGrp="1"/>
          </p:cNvSpPr>
          <p:nvPr>
            <p:ph type="subTitle" idx="1"/>
          </p:nvPr>
        </p:nvSpPr>
        <p:spPr>
          <a:xfrm>
            <a:off x="228525" y="1065825"/>
            <a:ext cx="3894300" cy="719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DCCD3"/>
              </a:buClr>
              <a:buSzPts val="3000"/>
              <a:buFont typeface="Nunito"/>
              <a:buNone/>
              <a:defRPr sz="3000">
                <a:solidFill>
                  <a:srgbClr val="2DCCD3"/>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7"/>
          <p:cNvSpPr txBox="1">
            <a:spLocks noGrp="1"/>
          </p:cNvSpPr>
          <p:nvPr>
            <p:ph type="body" idx="2"/>
          </p:nvPr>
        </p:nvSpPr>
        <p:spPr>
          <a:xfrm>
            <a:off x="228600" y="1663675"/>
            <a:ext cx="3894300" cy="3164400"/>
          </a:xfrm>
          <a:prstGeom prst="rect">
            <a:avLst/>
          </a:prstGeom>
        </p:spPr>
        <p:txBody>
          <a:bodyPr spcFirstLastPara="1" wrap="square" lIns="91425" tIns="91425" rIns="91425" bIns="91425" anchor="t" anchorCtr="0">
            <a:normAutofit/>
          </a:bodyPr>
          <a:lstStyle>
            <a:lvl1pPr marL="457200" lvl="0" indent="-387350" rtl="0">
              <a:spcBef>
                <a:spcPts val="0"/>
              </a:spcBef>
              <a:spcAft>
                <a:spcPts val="0"/>
              </a:spcAft>
              <a:buClr>
                <a:srgbClr val="003B49"/>
              </a:buClr>
              <a:buSzPts val="2500"/>
              <a:buFont typeface="Dosis"/>
              <a:buChar char="❏"/>
              <a:defRPr sz="2500">
                <a:solidFill>
                  <a:srgbClr val="003B49"/>
                </a:solidFill>
                <a:latin typeface="Dosis"/>
                <a:ea typeface="Dosis"/>
                <a:cs typeface="Dosis"/>
                <a:sym typeface="Dosis"/>
              </a:defRPr>
            </a:lvl1pPr>
            <a:lvl2pPr marL="914400" lvl="1"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2pPr>
            <a:lvl3pPr marL="1371600" lvl="2"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3pPr>
            <a:lvl4pPr marL="1828800" lvl="3"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4pPr>
            <a:lvl5pPr marL="2286000" lvl="4"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5pPr>
            <a:lvl6pPr marL="2743200" lvl="5"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6pPr>
            <a:lvl7pPr marL="3200400" lvl="6"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7pPr>
            <a:lvl8pPr marL="3657600" lvl="7"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8pPr>
            <a:lvl9pPr marL="4114800" lvl="8"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9pPr>
          </a:lstStyle>
          <a:p>
            <a:endParaRPr/>
          </a:p>
        </p:txBody>
      </p:sp>
      <p:sp>
        <p:nvSpPr>
          <p:cNvPr id="51" name="Google Shape;51;p7"/>
          <p:cNvSpPr>
            <a:spLocks noGrp="1"/>
          </p:cNvSpPr>
          <p:nvPr>
            <p:ph type="pic" idx="3"/>
          </p:nvPr>
        </p:nvSpPr>
        <p:spPr>
          <a:xfrm>
            <a:off x="4164175" y="1138000"/>
            <a:ext cx="3894300" cy="3690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 picture left">
  <p:cSld name="ONE_COLUMN_TEXT_1">
    <p:spTree>
      <p:nvGrpSpPr>
        <p:cNvPr id="1" name="Shape 52"/>
        <p:cNvGrpSpPr/>
        <p:nvPr/>
      </p:nvGrpSpPr>
      <p:grpSpPr>
        <a:xfrm>
          <a:off x="0" y="0"/>
          <a:ext cx="0" cy="0"/>
          <a:chOff x="0" y="0"/>
          <a:chExt cx="0" cy="0"/>
        </a:xfrm>
      </p:grpSpPr>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8"/>
          <p:cNvSpPr/>
          <p:nvPr/>
        </p:nvSpPr>
        <p:spPr>
          <a:xfrm rot="5400000">
            <a:off x="4166550" y="-3702825"/>
            <a:ext cx="810900" cy="8686800"/>
          </a:xfrm>
          <a:prstGeom prst="rect">
            <a:avLst/>
          </a:prstGeom>
          <a:solidFill>
            <a:srgbClr val="B1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8"/>
          <p:cNvPicPr preferRelativeResize="0"/>
          <p:nvPr/>
        </p:nvPicPr>
        <p:blipFill rotWithShape="1">
          <a:blip r:embed="rId2">
            <a:alphaModFix/>
          </a:blip>
          <a:srcRect r="82419"/>
          <a:stretch/>
        </p:blipFill>
        <p:spPr>
          <a:xfrm>
            <a:off x="8036250" y="315475"/>
            <a:ext cx="793349" cy="4512551"/>
          </a:xfrm>
          <a:prstGeom prst="rect">
            <a:avLst/>
          </a:prstGeom>
          <a:noFill/>
          <a:ln>
            <a:noFill/>
          </a:ln>
        </p:spPr>
      </p:pic>
      <p:sp>
        <p:nvSpPr>
          <p:cNvPr id="57" name="Google Shape;57;p8"/>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a:bodyPr>
          <a:lstStyle>
            <a:lvl1pPr lvl="0" rtl="0">
              <a:spcBef>
                <a:spcPts val="0"/>
              </a:spcBef>
              <a:spcAft>
                <a:spcPts val="0"/>
              </a:spcAft>
              <a:buSzPts val="5200"/>
              <a:buFont typeface="Hind Madurai"/>
              <a:buNone/>
              <a:defRPr sz="5200">
                <a:latin typeface="Hind Madurai"/>
                <a:ea typeface="Hind Madurai"/>
                <a:cs typeface="Hind Madurai"/>
                <a:sym typeface="Hind Madura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8"/>
          <p:cNvSpPr txBox="1">
            <a:spLocks noGrp="1"/>
          </p:cNvSpPr>
          <p:nvPr>
            <p:ph type="subTitle" idx="1"/>
          </p:nvPr>
        </p:nvSpPr>
        <p:spPr>
          <a:xfrm>
            <a:off x="4235975" y="1065825"/>
            <a:ext cx="3894300" cy="719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2DCCD3"/>
              </a:buClr>
              <a:buSzPts val="3000"/>
              <a:buFont typeface="Nunito"/>
              <a:buNone/>
              <a:defRPr sz="3000">
                <a:solidFill>
                  <a:srgbClr val="2DCCD3"/>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8"/>
          <p:cNvSpPr txBox="1">
            <a:spLocks noGrp="1"/>
          </p:cNvSpPr>
          <p:nvPr>
            <p:ph type="body" idx="3"/>
          </p:nvPr>
        </p:nvSpPr>
        <p:spPr>
          <a:xfrm>
            <a:off x="4236050" y="1663675"/>
            <a:ext cx="3894300" cy="3164400"/>
          </a:xfrm>
          <a:prstGeom prst="rect">
            <a:avLst/>
          </a:prstGeom>
        </p:spPr>
        <p:txBody>
          <a:bodyPr spcFirstLastPara="1" wrap="square" lIns="91425" tIns="91425" rIns="91425" bIns="91425" anchor="t" anchorCtr="0">
            <a:normAutofit/>
          </a:bodyPr>
          <a:lstStyle>
            <a:lvl1pPr marL="457200" lvl="0" indent="-387350" rtl="0">
              <a:spcBef>
                <a:spcPts val="0"/>
              </a:spcBef>
              <a:spcAft>
                <a:spcPts val="0"/>
              </a:spcAft>
              <a:buClr>
                <a:srgbClr val="003B49"/>
              </a:buClr>
              <a:buSzPts val="2500"/>
              <a:buFont typeface="Dosis"/>
              <a:buChar char="❏"/>
              <a:defRPr sz="2500">
                <a:solidFill>
                  <a:srgbClr val="003B49"/>
                </a:solidFill>
                <a:latin typeface="Dosis"/>
                <a:ea typeface="Dosis"/>
                <a:cs typeface="Dosis"/>
                <a:sym typeface="Dosis"/>
              </a:defRPr>
            </a:lvl1pPr>
            <a:lvl2pPr marL="914400" lvl="1"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2pPr>
            <a:lvl3pPr marL="1371600" lvl="2"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3pPr>
            <a:lvl4pPr marL="1828800" lvl="3"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4pPr>
            <a:lvl5pPr marL="2286000" lvl="4"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5pPr>
            <a:lvl6pPr marL="2743200" lvl="5"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6pPr>
            <a:lvl7pPr marL="3200400" lvl="6"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7pPr>
            <a:lvl8pPr marL="3657600" lvl="7"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8pPr>
            <a:lvl9pPr marL="4114800" lvl="8" indent="-361950" rtl="0">
              <a:spcBef>
                <a:spcPts val="0"/>
              </a:spcBef>
              <a:spcAft>
                <a:spcPts val="0"/>
              </a:spcAft>
              <a:buClr>
                <a:srgbClr val="003B49"/>
              </a:buClr>
              <a:buSzPts val="2100"/>
              <a:buFont typeface="Dosis"/>
              <a:buChar char="❏"/>
              <a:defRPr sz="2100">
                <a:solidFill>
                  <a:srgbClr val="003B49"/>
                </a:solidFill>
                <a:latin typeface="Dosis"/>
                <a:ea typeface="Dosis"/>
                <a:cs typeface="Dosis"/>
                <a:sym typeface="Dosis"/>
              </a:defRPr>
            </a:lvl9pPr>
          </a:lstStyle>
          <a:p>
            <a:endParaRPr/>
          </a:p>
        </p:txBody>
      </p:sp>
      <p:sp>
        <p:nvSpPr>
          <p:cNvPr id="60" name="Google Shape;60;p8"/>
          <p:cNvSpPr>
            <a:spLocks noGrp="1"/>
          </p:cNvSpPr>
          <p:nvPr>
            <p:ph type="pic" idx="4"/>
          </p:nvPr>
        </p:nvSpPr>
        <p:spPr>
          <a:xfrm>
            <a:off x="228600" y="1138075"/>
            <a:ext cx="3894300" cy="3690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Caption">
  <p:cSld name="CAPTION_ONLY">
    <p:spTree>
      <p:nvGrpSpPr>
        <p:cNvPr id="1" name="Shape 61"/>
        <p:cNvGrpSpPr/>
        <p:nvPr/>
      </p:nvGrpSpPr>
      <p:grpSpPr>
        <a:xfrm>
          <a:off x="0" y="0"/>
          <a:ext cx="0" cy="0"/>
          <a:chOff x="0" y="0"/>
          <a:chExt cx="0" cy="0"/>
        </a:xfrm>
      </p:grpSpPr>
      <p:sp>
        <p:nvSpPr>
          <p:cNvPr id="62" name="Google Shape;62;p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rgbClr val="003B49"/>
              </a:buClr>
              <a:buSzPts val="1800"/>
              <a:buFont typeface="Dosis"/>
              <a:buNone/>
              <a:defRPr>
                <a:solidFill>
                  <a:srgbClr val="003B49"/>
                </a:solidFill>
                <a:latin typeface="Dosis"/>
                <a:ea typeface="Dosis"/>
                <a:cs typeface="Dosis"/>
                <a:sym typeface="Dosis"/>
              </a:defRPr>
            </a:lvl1pPr>
          </a:lstStyle>
          <a:p>
            <a:endParaRPr/>
          </a:p>
        </p:txBody>
      </p:sp>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9"/>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9"/>
          <p:cNvSpPr/>
          <p:nvPr/>
        </p:nvSpPr>
        <p:spPr>
          <a:xfrm rot="5400000">
            <a:off x="4166550" y="-3702825"/>
            <a:ext cx="810900" cy="8686800"/>
          </a:xfrm>
          <a:prstGeom prst="rect">
            <a:avLst/>
          </a:prstGeom>
          <a:solidFill>
            <a:srgbClr val="B1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9"/>
          <p:cNvPicPr preferRelativeResize="0"/>
          <p:nvPr/>
        </p:nvPicPr>
        <p:blipFill rotWithShape="1">
          <a:blip r:embed="rId2">
            <a:alphaModFix/>
          </a:blip>
          <a:srcRect r="82419"/>
          <a:stretch/>
        </p:blipFill>
        <p:spPr>
          <a:xfrm>
            <a:off x="8036250" y="315475"/>
            <a:ext cx="793349" cy="4512551"/>
          </a:xfrm>
          <a:prstGeom prst="rect">
            <a:avLst/>
          </a:prstGeom>
          <a:noFill/>
          <a:ln>
            <a:noFill/>
          </a:ln>
        </p:spPr>
      </p:pic>
      <p:sp>
        <p:nvSpPr>
          <p:cNvPr id="67" name="Google Shape;67;p9"/>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a:bodyPr>
          <a:lstStyle>
            <a:lvl1pPr lvl="0" rtl="0">
              <a:spcBef>
                <a:spcPts val="0"/>
              </a:spcBef>
              <a:spcAft>
                <a:spcPts val="0"/>
              </a:spcAft>
              <a:buSzPts val="5200"/>
              <a:buFont typeface="Hind Madurai"/>
              <a:buNone/>
              <a:defRPr sz="5200">
                <a:latin typeface="Hind Madurai"/>
                <a:ea typeface="Hind Madurai"/>
                <a:cs typeface="Hind Madurai"/>
                <a:sym typeface="Hind Madura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0"/>
          <p:cNvPicPr preferRelativeResize="0"/>
          <p:nvPr/>
        </p:nvPicPr>
        <p:blipFill rotWithShape="1">
          <a:blip r:embed="rId2">
            <a:alphaModFix/>
          </a:blip>
          <a:srcRect r="82419"/>
          <a:stretch/>
        </p:blipFill>
        <p:spPr>
          <a:xfrm>
            <a:off x="8036250" y="315475"/>
            <a:ext cx="793349" cy="45125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xmlns:mc="http://schemas.openxmlformats.org/markup-compatibility/2006" xmlns:p14="http://schemas.microsoft.com/office/powerpoint/2010/main">
    <mc:Choice Requires="p14">
      <p:transition spd="slow" p14:dur="28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ellbeing.mst.edu/self-education/screeningsandtraining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ellbeing.mst.edu/self-education/appsandwebsit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69850" y="912375"/>
            <a:ext cx="7404300" cy="99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5220"/>
              <a:t>Student Well-Being</a:t>
            </a:r>
            <a:endParaRPr sz="5220"/>
          </a:p>
          <a:p>
            <a:pPr marL="0" lvl="0" indent="0" algn="l" rtl="0">
              <a:spcBef>
                <a:spcPts val="0"/>
              </a:spcBef>
              <a:spcAft>
                <a:spcPts val="0"/>
              </a:spcAft>
              <a:buSzPts val="990"/>
              <a:buNone/>
            </a:pPr>
            <a:endParaRPr sz="5220"/>
          </a:p>
        </p:txBody>
      </p:sp>
      <p:sp>
        <p:nvSpPr>
          <p:cNvPr id="76" name="Google Shape;76;p11"/>
          <p:cNvSpPr txBox="1">
            <a:spLocks noGrp="1"/>
          </p:cNvSpPr>
          <p:nvPr>
            <p:ph type="subTitle" idx="1"/>
          </p:nvPr>
        </p:nvSpPr>
        <p:spPr>
          <a:xfrm>
            <a:off x="907200" y="2327125"/>
            <a:ext cx="7329600" cy="724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Our Services</a:t>
            </a:r>
            <a:endParaRPr/>
          </a:p>
        </p:txBody>
      </p:sp>
      <p:sp>
        <p:nvSpPr>
          <p:cNvPr id="77" name="Google Shape;77;p11"/>
          <p:cNvSpPr txBox="1">
            <a:spLocks noGrp="1"/>
          </p:cNvSpPr>
          <p:nvPr>
            <p:ph type="body" idx="2"/>
          </p:nvPr>
        </p:nvSpPr>
        <p:spPr>
          <a:xfrm>
            <a:off x="869850" y="3260625"/>
            <a:ext cx="7404300" cy="625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a:t>Updated Summer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990"/>
              <a:buFont typeface="Arial"/>
              <a:buNone/>
            </a:pPr>
            <a:r>
              <a:rPr lang="en"/>
              <a:t>Department Services</a:t>
            </a:r>
            <a:endParaRPr/>
          </a:p>
          <a:p>
            <a:pPr marL="0" lvl="0" indent="0" algn="l" rtl="0">
              <a:spcBef>
                <a:spcPts val="0"/>
              </a:spcBef>
              <a:spcAft>
                <a:spcPts val="0"/>
              </a:spcAft>
              <a:buClr>
                <a:schemeClr val="dk1"/>
              </a:buClr>
              <a:buSzPts val="990"/>
              <a:buFont typeface="Arial"/>
              <a:buNone/>
            </a:pPr>
            <a:endParaRPr/>
          </a:p>
          <a:p>
            <a:pPr marL="0" lvl="0" indent="0" algn="l" rtl="0">
              <a:spcBef>
                <a:spcPts val="0"/>
              </a:spcBef>
              <a:spcAft>
                <a:spcPts val="0"/>
              </a:spcAft>
              <a:buNone/>
            </a:pPr>
            <a:endParaRPr/>
          </a:p>
        </p:txBody>
      </p:sp>
      <p:sp>
        <p:nvSpPr>
          <p:cNvPr id="140" name="Google Shape;140;p20"/>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Student Well-Being (continued): Miner Oasis </a:t>
            </a:r>
            <a:endParaRPr/>
          </a:p>
        </p:txBody>
      </p:sp>
      <p:pic>
        <p:nvPicPr>
          <p:cNvPr id="141" name="Google Shape;141;p20"/>
          <p:cNvPicPr preferRelativeResize="0"/>
          <p:nvPr/>
        </p:nvPicPr>
        <p:blipFill rotWithShape="1">
          <a:blip r:embed="rId3">
            <a:alphaModFix/>
          </a:blip>
          <a:srcRect/>
          <a:stretch/>
        </p:blipFill>
        <p:spPr>
          <a:xfrm>
            <a:off x="547975" y="1805017"/>
            <a:ext cx="3359786" cy="2800408"/>
          </a:xfrm>
          <a:prstGeom prst="rect">
            <a:avLst/>
          </a:prstGeom>
          <a:noFill/>
          <a:ln>
            <a:noFill/>
          </a:ln>
        </p:spPr>
      </p:pic>
      <p:pic>
        <p:nvPicPr>
          <p:cNvPr id="142" name="Google Shape;142;p20"/>
          <p:cNvPicPr preferRelativeResize="0"/>
          <p:nvPr/>
        </p:nvPicPr>
        <p:blipFill rotWithShape="1">
          <a:blip r:embed="rId4">
            <a:alphaModFix/>
          </a:blip>
          <a:srcRect/>
          <a:stretch/>
        </p:blipFill>
        <p:spPr>
          <a:xfrm>
            <a:off x="4362397" y="1785225"/>
            <a:ext cx="3368829" cy="2800408"/>
          </a:xfrm>
          <a:prstGeom prst="rect">
            <a:avLst/>
          </a:prstGeom>
          <a:noFill/>
          <a:ln>
            <a:noFill/>
          </a:ln>
        </p:spPr>
      </p:pic>
      <p:sp>
        <p:nvSpPr>
          <p:cNvPr id="143" name="Google Shape;143;p20"/>
          <p:cNvSpPr txBox="1"/>
          <p:nvPr/>
        </p:nvSpPr>
        <p:spPr>
          <a:xfrm>
            <a:off x="228525" y="4527900"/>
            <a:ext cx="7879200" cy="6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400"/>
              </a:spcBef>
              <a:spcAft>
                <a:spcPts val="0"/>
              </a:spcAft>
              <a:buClr>
                <a:srgbClr val="000000"/>
              </a:buClr>
              <a:buSzPts val="1400"/>
              <a:buFont typeface="Arial"/>
              <a:buNone/>
            </a:pPr>
            <a:endParaRPr sz="1600">
              <a:solidFill>
                <a:srgbClr val="2DCCD3"/>
              </a:solidFill>
              <a:latin typeface="Dosis"/>
              <a:ea typeface="Dosis"/>
              <a:cs typeface="Dosis"/>
              <a:sym typeface="Dosis"/>
            </a:endParaRPr>
          </a:p>
          <a:p>
            <a:pPr marL="0" marR="0" lvl="0" indent="0" algn="ctr" rtl="0">
              <a:lnSpc>
                <a:spcPct val="100000"/>
              </a:lnSpc>
              <a:spcBef>
                <a:spcPts val="400"/>
              </a:spcBef>
              <a:spcAft>
                <a:spcPts val="0"/>
              </a:spcAft>
              <a:buClr>
                <a:srgbClr val="000000"/>
              </a:buClr>
              <a:buSzPts val="1400"/>
              <a:buFont typeface="Arial"/>
              <a:buNone/>
            </a:pPr>
            <a:r>
              <a:rPr lang="en" sz="1800">
                <a:solidFill>
                  <a:srgbClr val="2DCCD3"/>
                </a:solidFill>
                <a:latin typeface="Dosis"/>
                <a:ea typeface="Dosis"/>
                <a:cs typeface="Dosis"/>
                <a:sym typeface="Dosis"/>
              </a:rPr>
              <a:t>w</a:t>
            </a:r>
            <a:r>
              <a:rPr lang="en" sz="1800" i="0" u="none" strike="noStrike" cap="none">
                <a:solidFill>
                  <a:srgbClr val="2DCCD3"/>
                </a:solidFill>
                <a:latin typeface="Dosis"/>
                <a:ea typeface="Dosis"/>
                <a:cs typeface="Dosis"/>
                <a:sym typeface="Dosis"/>
              </a:rPr>
              <a:t>ellbeing.mst.ed</a:t>
            </a:r>
            <a:r>
              <a:rPr lang="en" sz="1800">
                <a:solidFill>
                  <a:srgbClr val="2DCCD3"/>
                </a:solidFill>
                <a:latin typeface="Dosis"/>
                <a:ea typeface="Dosis"/>
                <a:cs typeface="Dosis"/>
                <a:sym typeface="Dosis"/>
              </a:rPr>
              <a:t>u   |   </a:t>
            </a:r>
            <a:r>
              <a:rPr lang="en" sz="1800" i="0" strike="noStrike" cap="none">
                <a:solidFill>
                  <a:srgbClr val="2DCCD3"/>
                </a:solidFill>
                <a:latin typeface="Dosis"/>
                <a:ea typeface="Dosis"/>
                <a:cs typeface="Dosis"/>
                <a:sym typeface="Dosis"/>
              </a:rPr>
              <a:t>wellbeing@mst.edu</a:t>
            </a:r>
            <a:r>
              <a:rPr lang="en" sz="1800" i="0" u="none" strike="noStrike" cap="none">
                <a:solidFill>
                  <a:srgbClr val="2DCCD3"/>
                </a:solidFill>
                <a:latin typeface="Dosis"/>
                <a:ea typeface="Dosis"/>
                <a:cs typeface="Dosis"/>
                <a:sym typeface="Dosis"/>
              </a:rPr>
              <a:t>   |   20</a:t>
            </a:r>
            <a:r>
              <a:rPr lang="en" sz="1800">
                <a:solidFill>
                  <a:srgbClr val="2DCCD3"/>
                </a:solidFill>
                <a:latin typeface="Dosis"/>
                <a:ea typeface="Dosis"/>
                <a:cs typeface="Dosis"/>
                <a:sym typeface="Dosis"/>
              </a:rPr>
              <a:t>1</a:t>
            </a:r>
            <a:r>
              <a:rPr lang="en" sz="1800" i="0" u="none" strike="noStrike" cap="none">
                <a:solidFill>
                  <a:srgbClr val="2DCCD3"/>
                </a:solidFill>
                <a:latin typeface="Dosis"/>
                <a:ea typeface="Dosis"/>
                <a:cs typeface="Dosis"/>
                <a:sym typeface="Dosis"/>
              </a:rPr>
              <a:t> Norwood Hal</a:t>
            </a:r>
            <a:r>
              <a:rPr lang="en" sz="1800">
                <a:solidFill>
                  <a:srgbClr val="2DCCD3"/>
                </a:solidFill>
                <a:latin typeface="Dosis"/>
                <a:ea typeface="Dosis"/>
                <a:cs typeface="Dosis"/>
                <a:sym typeface="Dosis"/>
              </a:rPr>
              <a:t>l   |   </a:t>
            </a:r>
            <a:r>
              <a:rPr lang="en" sz="1800" i="0" u="none" strike="noStrike" cap="none">
                <a:solidFill>
                  <a:srgbClr val="2DCCD3"/>
                </a:solidFill>
                <a:latin typeface="Dosis"/>
                <a:ea typeface="Dosis"/>
                <a:cs typeface="Dosis"/>
                <a:sym typeface="Dosis"/>
              </a:rPr>
              <a:t>(573).341.4211</a:t>
            </a:r>
            <a:endParaRPr sz="1800" i="0" u="none" strike="noStrike" cap="none">
              <a:solidFill>
                <a:srgbClr val="2DCCD3"/>
              </a:solidFill>
              <a:latin typeface="Dosis"/>
              <a:ea typeface="Dosis"/>
              <a:cs typeface="Dosis"/>
              <a:sym typeface="Dosi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ts val="990"/>
              <a:buFont typeface="Arial"/>
              <a:buNone/>
            </a:pPr>
            <a:r>
              <a:rPr lang="en"/>
              <a:t>Department Services</a:t>
            </a:r>
            <a:endParaRPr/>
          </a:p>
          <a:p>
            <a:pPr marL="0" lvl="0" indent="0" algn="l" rtl="0">
              <a:spcBef>
                <a:spcPts val="0"/>
              </a:spcBef>
              <a:spcAft>
                <a:spcPts val="0"/>
              </a:spcAft>
              <a:buClr>
                <a:schemeClr val="dk1"/>
              </a:buClr>
              <a:buSzPts val="990"/>
              <a:buFont typeface="Arial"/>
              <a:buNone/>
            </a:pPr>
            <a:endParaRPr/>
          </a:p>
          <a:p>
            <a:pPr marL="0" lvl="0" indent="0" algn="l" rtl="0">
              <a:spcBef>
                <a:spcPts val="0"/>
              </a:spcBef>
              <a:spcAft>
                <a:spcPts val="0"/>
              </a:spcAft>
              <a:buNone/>
            </a:pPr>
            <a:endParaRPr/>
          </a:p>
        </p:txBody>
      </p:sp>
      <p:sp>
        <p:nvSpPr>
          <p:cNvPr id="149" name="Google Shape;149;p21"/>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Miner Oasis in the Curtis Laws Wilson Library</a:t>
            </a:r>
            <a:endParaRPr/>
          </a:p>
        </p:txBody>
      </p:sp>
      <p:pic>
        <p:nvPicPr>
          <p:cNvPr id="150" name="Google Shape;150;p21"/>
          <p:cNvPicPr preferRelativeResize="0"/>
          <p:nvPr/>
        </p:nvPicPr>
        <p:blipFill>
          <a:blip r:embed="rId3">
            <a:alphaModFix/>
          </a:blip>
          <a:stretch>
            <a:fillRect/>
          </a:stretch>
        </p:blipFill>
        <p:spPr>
          <a:xfrm>
            <a:off x="1879925" y="1805025"/>
            <a:ext cx="4819502" cy="32102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Department-Led Committees</a:t>
            </a:r>
            <a:endParaRPr/>
          </a:p>
        </p:txBody>
      </p:sp>
      <p:sp>
        <p:nvSpPr>
          <p:cNvPr id="156" name="Google Shape;156;p22"/>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Prevention Coalition</a:t>
            </a:r>
            <a:endParaRPr/>
          </a:p>
        </p:txBody>
      </p:sp>
      <p:sp>
        <p:nvSpPr>
          <p:cNvPr id="157" name="Google Shape;157;p22"/>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rgbClr val="003B49"/>
                </a:solidFill>
              </a:rPr>
              <a:t>Prevention Coalition is a network of campus and community partners who utilize S&amp;T specific data to guide wellness initiatives, encouraging positive choices among students and reduce the impact of high-risk behavior associated with alcohol and other drugs. We collaborate closely with Partners in Prevention (PIP) and other Missouri universities to guide and improve Student Well-Being programming.</a:t>
            </a:r>
            <a:endParaRPr>
              <a:solidFill>
                <a:srgbClr val="003B4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Department-Led Committees</a:t>
            </a:r>
            <a:endParaRPr/>
          </a:p>
        </p:txBody>
      </p:sp>
      <p:sp>
        <p:nvSpPr>
          <p:cNvPr id="163" name="Google Shape;163;p23"/>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Health and Well-Being Committee</a:t>
            </a:r>
            <a:endParaRPr/>
          </a:p>
        </p:txBody>
      </p:sp>
      <p:sp>
        <p:nvSpPr>
          <p:cNvPr id="164" name="Google Shape;164;p23"/>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a:t>
            </a:r>
            <a:r>
              <a:rPr lang="en">
                <a:solidFill>
                  <a:srgbClr val="003B49"/>
                </a:solidFill>
              </a:rPr>
              <a:t>he Health and Well-Being Committee is designed to review our current systems, programs, and policies to build upon existing and create new mental well-being, substance abuse, and suicide prevention efforts. As part of the process, each school establishes an interdisciplinary, campus-wide team to assess, support, and implement improvements. </a:t>
            </a:r>
            <a:endParaRPr>
              <a:solidFill>
                <a:srgbClr val="003B4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Student-Led Services</a:t>
            </a:r>
            <a:endParaRPr/>
          </a:p>
        </p:txBody>
      </p:sp>
      <p:sp>
        <p:nvSpPr>
          <p:cNvPr id="170" name="Google Shape;170;p24"/>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Joe’s PEERS</a:t>
            </a:r>
            <a:endParaRPr/>
          </a:p>
        </p:txBody>
      </p:sp>
      <p:sp>
        <p:nvSpPr>
          <p:cNvPr id="171" name="Google Shape;171;p24"/>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3B49"/>
                </a:solidFill>
              </a:rPr>
              <a:t>Joe's PEERS (JPs) is a student leadership organization that provides education, encouragement, and resources to students and campus community members through events, programming, and more. </a:t>
            </a:r>
            <a:endParaRPr>
              <a:solidFill>
                <a:srgbClr val="003B49"/>
              </a:solidFill>
            </a:endParaRPr>
          </a:p>
          <a:p>
            <a:pPr marL="0" lvl="0" indent="0" algn="l" rtl="0">
              <a:spcBef>
                <a:spcPts val="1200"/>
              </a:spcBef>
              <a:spcAft>
                <a:spcPts val="1200"/>
              </a:spcAft>
              <a:buNone/>
            </a:pPr>
            <a:r>
              <a:rPr lang="en">
                <a:solidFill>
                  <a:srgbClr val="003B49"/>
                </a:solidFill>
              </a:rPr>
              <a:t>Meetings are held every Monday at 12pm throughout the semester and students can join at any point. </a:t>
            </a:r>
            <a:endParaRPr>
              <a:solidFill>
                <a:srgbClr val="003B4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Student-Led Services</a:t>
            </a:r>
            <a:endParaRPr/>
          </a:p>
        </p:txBody>
      </p:sp>
      <p:sp>
        <p:nvSpPr>
          <p:cNvPr id="177" name="Google Shape;177;p25"/>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Miner Support Network</a:t>
            </a:r>
            <a:endParaRPr/>
          </a:p>
        </p:txBody>
      </p:sp>
      <p:sp>
        <p:nvSpPr>
          <p:cNvPr id="178" name="Google Shape;178;p25"/>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solidFill>
                  <a:srgbClr val="003B49"/>
                </a:solidFill>
              </a:rPr>
              <a:t>The Miner Support Network is a campus organization that works to de-stigmatize mental health through confidential, weekly, peer-facilitated support groups, while holistically working to create an inclusive community dedicated to empathy, trust, and relationship building through network-wide stress-busting events. </a:t>
            </a:r>
            <a:endParaRPr>
              <a:solidFill>
                <a:srgbClr val="003B49"/>
              </a:solidFill>
            </a:endParaRPr>
          </a:p>
          <a:p>
            <a:pPr marL="0" lvl="0" indent="0" algn="l" rtl="0">
              <a:spcBef>
                <a:spcPts val="1200"/>
              </a:spcBef>
              <a:spcAft>
                <a:spcPts val="1200"/>
              </a:spcAft>
              <a:buNone/>
            </a:pPr>
            <a:r>
              <a:rPr lang="en">
                <a:solidFill>
                  <a:srgbClr val="003B49"/>
                </a:solidFill>
              </a:rPr>
              <a:t>Students can join at any point in the semester.</a:t>
            </a:r>
            <a:endParaRPr>
              <a:solidFill>
                <a:srgbClr val="003B4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Student-Led Services</a:t>
            </a:r>
            <a:endParaRPr/>
          </a:p>
        </p:txBody>
      </p:sp>
      <p:sp>
        <p:nvSpPr>
          <p:cNvPr id="184" name="Google Shape;184;p26"/>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ProjectConnect</a:t>
            </a:r>
            <a:endParaRPr/>
          </a:p>
        </p:txBody>
      </p:sp>
      <p:sp>
        <p:nvSpPr>
          <p:cNvPr id="185" name="Google Shape;185;p26"/>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3B49"/>
                </a:solidFill>
              </a:rPr>
              <a:t>ProjectConnect is a fun, 6-session peer-led program aimed at helping students build social connections and community on campus. Students meet in groups of 4-6 over the course of six 1-hour sessions, and engage in a series of thought-provoking questions and fun activities, ending with a group event. </a:t>
            </a:r>
            <a:endParaRPr>
              <a:solidFill>
                <a:srgbClr val="003B49"/>
              </a:solidFill>
            </a:endParaRPr>
          </a:p>
          <a:p>
            <a:pPr marL="0" lvl="0" indent="0" algn="l" rtl="0">
              <a:spcBef>
                <a:spcPts val="1200"/>
              </a:spcBef>
              <a:spcAft>
                <a:spcPts val="1200"/>
              </a:spcAft>
              <a:buNone/>
            </a:pPr>
            <a:r>
              <a:rPr lang="en">
                <a:solidFill>
                  <a:srgbClr val="003B49"/>
                </a:solidFill>
              </a:rPr>
              <a:t>Sign ups are at the beginning of each semester.</a:t>
            </a:r>
            <a:endParaRPr>
              <a:solidFill>
                <a:srgbClr val="003B4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Online Resources</a:t>
            </a:r>
            <a:endParaRPr/>
          </a:p>
        </p:txBody>
      </p:sp>
      <p:sp>
        <p:nvSpPr>
          <p:cNvPr id="191" name="Google Shape;191;p27"/>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Miner Well-Being Certification Program</a:t>
            </a:r>
            <a:endParaRPr/>
          </a:p>
        </p:txBody>
      </p:sp>
      <p:sp>
        <p:nvSpPr>
          <p:cNvPr id="192" name="Google Shape;192;p27"/>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Autofit/>
          </a:bodyPr>
          <a:lstStyle/>
          <a:p>
            <a:pPr marL="0" lvl="0" indent="0" algn="l" rtl="0">
              <a:lnSpc>
                <a:spcPct val="99090"/>
              </a:lnSpc>
              <a:spcBef>
                <a:spcPts val="1200"/>
              </a:spcBef>
              <a:spcAft>
                <a:spcPts val="1200"/>
              </a:spcAft>
              <a:buSzPts val="935"/>
              <a:buNone/>
            </a:pPr>
            <a:r>
              <a:rPr lang="en" sz="2525"/>
              <a:t>The </a:t>
            </a:r>
            <a:r>
              <a:rPr lang="en" sz="2525">
                <a:solidFill>
                  <a:srgbClr val="2DCCD3"/>
                </a:solidFill>
              </a:rPr>
              <a:t>Miner Well-Being Certification Program</a:t>
            </a:r>
            <a:r>
              <a:rPr lang="en" sz="2525"/>
              <a:t> is a series of activities focused on different areas of well-being, encouraging a more holistic and well-rounded look at wellness. Participants who complete the program  receive a certificate and letter of recommendation signed by the Director of Student Well-Being.</a:t>
            </a:r>
            <a:endParaRPr sz="2525"/>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Online Resources</a:t>
            </a:r>
            <a:endParaRPr/>
          </a:p>
        </p:txBody>
      </p:sp>
      <p:sp>
        <p:nvSpPr>
          <p:cNvPr id="198" name="Google Shape;198;p28"/>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Health and Well-Being Canvas Course</a:t>
            </a:r>
            <a:endParaRPr/>
          </a:p>
        </p:txBody>
      </p:sp>
      <p:sp>
        <p:nvSpPr>
          <p:cNvPr id="199" name="Google Shape;199;p28"/>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Autofit/>
          </a:bodyPr>
          <a:lstStyle/>
          <a:p>
            <a:pPr marL="0" lvl="0" indent="0" algn="l" rtl="0">
              <a:lnSpc>
                <a:spcPct val="99090"/>
              </a:lnSpc>
              <a:spcBef>
                <a:spcPts val="1200"/>
              </a:spcBef>
              <a:spcAft>
                <a:spcPts val="1200"/>
              </a:spcAft>
              <a:buSzPts val="935"/>
              <a:buNone/>
            </a:pPr>
            <a:r>
              <a:rPr lang="en" sz="2525"/>
              <a:t>This non-credit Canvas course houses various trainings, screenings, lessons, and more to learn to support your own and others well-being.  Students can enroll at any time for free. It is listed as "ROLLA- Health and Well-Being" on Canvas.</a:t>
            </a:r>
            <a:endParaRPr sz="252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Online Resources</a:t>
            </a:r>
            <a:endParaRPr/>
          </a:p>
        </p:txBody>
      </p:sp>
      <p:sp>
        <p:nvSpPr>
          <p:cNvPr id="205" name="Google Shape;205;p29"/>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Health and Well-Being Resource Directory</a:t>
            </a:r>
            <a:endParaRPr/>
          </a:p>
        </p:txBody>
      </p:sp>
      <p:sp>
        <p:nvSpPr>
          <p:cNvPr id="206" name="Google Shape;206;p29"/>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Our website features the Health and Well-Being Resource Directory, a new resource that has on-campus, off-campus, and online resources available to you, categorized by topic area, such as:</a:t>
            </a:r>
            <a:endParaRPr/>
          </a:p>
          <a:p>
            <a:pPr marL="457200" lvl="0" indent="-375443" algn="l" rtl="0">
              <a:spcBef>
                <a:spcPts val="1200"/>
              </a:spcBef>
              <a:spcAft>
                <a:spcPts val="0"/>
              </a:spcAft>
              <a:buSzPct val="100000"/>
              <a:buChar char="●"/>
            </a:pPr>
            <a:r>
              <a:rPr lang="en"/>
              <a:t>Mental health</a:t>
            </a:r>
            <a:endParaRPr/>
          </a:p>
          <a:p>
            <a:pPr marL="457200" lvl="0" indent="-375443" algn="l" rtl="0">
              <a:spcBef>
                <a:spcPts val="0"/>
              </a:spcBef>
              <a:spcAft>
                <a:spcPts val="0"/>
              </a:spcAft>
              <a:buSzPct val="100000"/>
              <a:buChar char="●"/>
            </a:pPr>
            <a:r>
              <a:rPr lang="en"/>
              <a:t>Alcohol/Substance misuse</a:t>
            </a:r>
            <a:endParaRPr/>
          </a:p>
          <a:p>
            <a:pPr marL="457200" lvl="0" indent="-375443" algn="l" rtl="0">
              <a:spcBef>
                <a:spcPts val="0"/>
              </a:spcBef>
              <a:spcAft>
                <a:spcPts val="0"/>
              </a:spcAft>
              <a:buSzPct val="100000"/>
              <a:buChar char="●"/>
            </a:pPr>
            <a:r>
              <a:rPr lang="en"/>
              <a:t>Academic</a:t>
            </a:r>
            <a:endParaRPr/>
          </a:p>
          <a:p>
            <a:pPr marL="457200" lvl="0" indent="-375443" algn="l" rtl="0">
              <a:spcBef>
                <a:spcPts val="0"/>
              </a:spcBef>
              <a:spcAft>
                <a:spcPts val="0"/>
              </a:spcAft>
              <a:buSzPct val="100000"/>
              <a:buChar char="●"/>
            </a:pPr>
            <a:r>
              <a:rPr lang="en"/>
              <a:t>Disordered eating</a:t>
            </a:r>
            <a:endParaRPr/>
          </a:p>
          <a:p>
            <a:pPr marL="457200" lvl="0" indent="-375443" algn="l" rtl="0">
              <a:spcBef>
                <a:spcPts val="0"/>
              </a:spcBef>
              <a:spcAft>
                <a:spcPts val="0"/>
              </a:spcAft>
              <a:buSzPct val="100000"/>
              <a:buChar char="●"/>
            </a:pPr>
            <a:r>
              <a:rPr lang="en"/>
              <a:t>Financial concerns</a:t>
            </a:r>
            <a:endParaRPr/>
          </a:p>
        </p:txBody>
      </p:sp>
      <p:sp>
        <p:nvSpPr>
          <p:cNvPr id="207" name="Google Shape;207;p29"/>
          <p:cNvSpPr txBox="1">
            <a:spLocks noGrp="1"/>
          </p:cNvSpPr>
          <p:nvPr>
            <p:ph type="body" idx="2"/>
          </p:nvPr>
        </p:nvSpPr>
        <p:spPr>
          <a:xfrm>
            <a:off x="4038525" y="2837850"/>
            <a:ext cx="4484700" cy="3164400"/>
          </a:xfrm>
          <a:prstGeom prst="rect">
            <a:avLst/>
          </a:prstGeom>
        </p:spPr>
        <p:txBody>
          <a:bodyPr spcFirstLastPara="1" wrap="square" lIns="91425" tIns="91425" rIns="91425" bIns="91425" anchor="t" anchorCtr="0">
            <a:normAutofit/>
          </a:bodyPr>
          <a:lstStyle/>
          <a:p>
            <a:pPr marL="457200" lvl="0" indent="-374650" algn="l" rtl="0">
              <a:lnSpc>
                <a:spcPct val="95000"/>
              </a:lnSpc>
              <a:spcBef>
                <a:spcPts val="0"/>
              </a:spcBef>
              <a:spcAft>
                <a:spcPts val="0"/>
              </a:spcAft>
              <a:buSzPts val="2300"/>
              <a:buChar char="●"/>
            </a:pPr>
            <a:r>
              <a:rPr lang="en" sz="2300"/>
              <a:t>Career</a:t>
            </a:r>
            <a:endParaRPr sz="2300"/>
          </a:p>
          <a:p>
            <a:pPr marL="457200" lvl="0" indent="-374650" algn="l" rtl="0">
              <a:lnSpc>
                <a:spcPct val="95000"/>
              </a:lnSpc>
              <a:spcBef>
                <a:spcPts val="0"/>
              </a:spcBef>
              <a:spcAft>
                <a:spcPts val="0"/>
              </a:spcAft>
              <a:buSzPts val="2300"/>
              <a:buChar char="●"/>
            </a:pPr>
            <a:r>
              <a:rPr lang="en" sz="2300"/>
              <a:t>Disability/accessibility support</a:t>
            </a:r>
            <a:endParaRPr sz="2300"/>
          </a:p>
          <a:p>
            <a:pPr marL="457200" lvl="0" indent="-374650" algn="l" rtl="0">
              <a:lnSpc>
                <a:spcPct val="95000"/>
              </a:lnSpc>
              <a:spcBef>
                <a:spcPts val="0"/>
              </a:spcBef>
              <a:spcAft>
                <a:spcPts val="0"/>
              </a:spcAft>
              <a:buSzPts val="2300"/>
              <a:buChar char="●"/>
            </a:pPr>
            <a:r>
              <a:rPr lang="en" sz="2300"/>
              <a:t>General/physical health</a:t>
            </a:r>
            <a:endParaRPr sz="2300"/>
          </a:p>
          <a:p>
            <a:pPr marL="457200" lvl="0" indent="-374650" algn="l" rtl="0">
              <a:lnSpc>
                <a:spcPct val="95000"/>
              </a:lnSpc>
              <a:spcBef>
                <a:spcPts val="0"/>
              </a:spcBef>
              <a:spcAft>
                <a:spcPts val="0"/>
              </a:spcAft>
              <a:buSzPts val="2300"/>
              <a:buChar char="●"/>
            </a:pPr>
            <a:r>
              <a:rPr lang="en" sz="2300"/>
              <a:t>LGBTQ+</a:t>
            </a:r>
            <a:endParaRPr sz="2300"/>
          </a:p>
          <a:p>
            <a:pPr marL="457200" lvl="0" indent="-374650" algn="l" rtl="0">
              <a:lnSpc>
                <a:spcPct val="95000"/>
              </a:lnSpc>
              <a:spcBef>
                <a:spcPts val="0"/>
              </a:spcBef>
              <a:spcAft>
                <a:spcPts val="0"/>
              </a:spcAft>
              <a:buSzPts val="2300"/>
              <a:buChar char="●"/>
            </a:pPr>
            <a:r>
              <a:rPr lang="en" sz="2300"/>
              <a:t>Sexual Health</a:t>
            </a:r>
            <a:endParaRPr sz="2300"/>
          </a:p>
          <a:p>
            <a:pPr marL="457200" lvl="0" indent="-374650" algn="l" rtl="0">
              <a:lnSpc>
                <a:spcPct val="95000"/>
              </a:lnSpc>
              <a:spcBef>
                <a:spcPts val="0"/>
              </a:spcBef>
              <a:spcAft>
                <a:spcPts val="0"/>
              </a:spcAft>
              <a:buSzPts val="2300"/>
              <a:buChar char="●"/>
            </a:pPr>
            <a:r>
              <a:rPr lang="en" sz="2300"/>
              <a:t>And many more!</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657725" y="671025"/>
            <a:ext cx="7679700" cy="168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Student Well-Being</a:t>
            </a:r>
            <a:endParaRPr/>
          </a:p>
        </p:txBody>
      </p:sp>
      <p:sp>
        <p:nvSpPr>
          <p:cNvPr id="83" name="Google Shape;83;p12"/>
          <p:cNvSpPr txBox="1">
            <a:spLocks noGrp="1"/>
          </p:cNvSpPr>
          <p:nvPr>
            <p:ph type="subTitle" idx="1"/>
          </p:nvPr>
        </p:nvSpPr>
        <p:spPr>
          <a:xfrm>
            <a:off x="1338600" y="1852025"/>
            <a:ext cx="6998700" cy="2200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a:t>Student Well-Being provides counseling services, health promotion initiatives, and prevention programs to empower the S&amp;T community to thrive and enhance personal, academic, and professional success.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Online Resources </a:t>
            </a:r>
            <a:endParaRPr/>
          </a:p>
        </p:txBody>
      </p:sp>
      <p:sp>
        <p:nvSpPr>
          <p:cNvPr id="213" name="Google Shape;213;p30"/>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Available for anyone, not just S&amp;T students!</a:t>
            </a:r>
            <a:endParaRPr/>
          </a:p>
        </p:txBody>
      </p:sp>
      <p:sp>
        <p:nvSpPr>
          <p:cNvPr id="214" name="Google Shape;214;p30"/>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Featured on our website are resources you can use on your own time to increase your well-being, knowledge of resources on campus, and more. Some available are:</a:t>
            </a:r>
            <a:endParaRPr/>
          </a:p>
          <a:p>
            <a:pPr marL="457200" lvl="0" indent="-363537" algn="l" rtl="0">
              <a:spcBef>
                <a:spcPts val="1200"/>
              </a:spcBef>
              <a:spcAft>
                <a:spcPts val="0"/>
              </a:spcAft>
              <a:buSzPct val="100000"/>
              <a:buChar char="●"/>
            </a:pPr>
            <a:r>
              <a:rPr lang="en"/>
              <a:t>Self screenings and assessments</a:t>
            </a:r>
            <a:endParaRPr/>
          </a:p>
          <a:p>
            <a:pPr marL="457200" lvl="0" indent="-363537" algn="l" rtl="0">
              <a:spcBef>
                <a:spcPts val="0"/>
              </a:spcBef>
              <a:spcAft>
                <a:spcPts val="0"/>
              </a:spcAft>
              <a:buSzPct val="100000"/>
              <a:buChar char="●"/>
            </a:pPr>
            <a:r>
              <a:rPr lang="en"/>
              <a:t>Monthly Wellness Connection newsletters</a:t>
            </a:r>
            <a:endParaRPr/>
          </a:p>
          <a:p>
            <a:pPr marL="457200" lvl="0" indent="-363537" algn="l" rtl="0">
              <a:spcBef>
                <a:spcPts val="0"/>
              </a:spcBef>
              <a:spcAft>
                <a:spcPts val="0"/>
              </a:spcAft>
              <a:buSzPct val="100000"/>
              <a:buChar char="●"/>
            </a:pPr>
            <a:r>
              <a:rPr lang="en"/>
              <a:t>Self-Help apps and websites</a:t>
            </a:r>
            <a:endParaRPr/>
          </a:p>
          <a:p>
            <a:pPr marL="457200" lvl="0" indent="0" algn="l" rtl="0">
              <a:spcBef>
                <a:spcPts val="1200"/>
              </a:spcBef>
              <a:spcAft>
                <a:spcPts val="0"/>
              </a:spcAft>
              <a:buNone/>
            </a:pPr>
            <a:r>
              <a:rPr lang="en" u="sng">
                <a:solidFill>
                  <a:schemeClr val="hlink"/>
                </a:solidFill>
                <a:hlinkClick r:id="rId3"/>
              </a:rPr>
              <a:t>https://wellbeing.mst.edu/self-education/screeningsandtrainings/</a:t>
            </a:r>
            <a:endParaRPr/>
          </a:p>
          <a:p>
            <a:pPr marL="457200" lvl="0" indent="0" algn="l" rtl="0">
              <a:spcBef>
                <a:spcPts val="1200"/>
              </a:spcBef>
              <a:spcAft>
                <a:spcPts val="1200"/>
              </a:spcAft>
              <a:buNone/>
            </a:pPr>
            <a:r>
              <a:rPr lang="en" u="sng">
                <a:solidFill>
                  <a:schemeClr val="hlink"/>
                </a:solidFill>
                <a:hlinkClick r:id="rId4"/>
              </a:rPr>
              <a:t>https://wellbeing.mst.edu/self-education/appsandwebsites/</a:t>
            </a:r>
            <a:r>
              <a:rPr lang="en"/>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Available 24/7</a:t>
            </a:r>
            <a:endParaRPr/>
          </a:p>
        </p:txBody>
      </p:sp>
      <p:sp>
        <p:nvSpPr>
          <p:cNvPr id="220" name="Google Shape;220;p31"/>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Always call 911 first in an emergency</a:t>
            </a:r>
            <a:endParaRPr/>
          </a:p>
        </p:txBody>
      </p:sp>
      <p:sp>
        <p:nvSpPr>
          <p:cNvPr id="221" name="Google Shape;221;p31"/>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Clr>
                <a:srgbClr val="003B49"/>
              </a:buClr>
              <a:buSzPts val="2500"/>
              <a:buFont typeface="Dosis"/>
              <a:buChar char="❏"/>
            </a:pPr>
            <a:r>
              <a:rPr lang="en" b="1">
                <a:solidFill>
                  <a:srgbClr val="003B49"/>
                </a:solidFill>
              </a:rPr>
              <a:t>National Suicide and Crisis Prevention Lifeline</a:t>
            </a:r>
            <a:endParaRPr b="1">
              <a:solidFill>
                <a:srgbClr val="003B49"/>
              </a:solidFill>
            </a:endParaRPr>
          </a:p>
          <a:p>
            <a:pPr marL="914400" lvl="1" indent="-387350" algn="l" rtl="0">
              <a:lnSpc>
                <a:spcPct val="100000"/>
              </a:lnSpc>
              <a:spcBef>
                <a:spcPts val="0"/>
              </a:spcBef>
              <a:spcAft>
                <a:spcPts val="0"/>
              </a:spcAft>
              <a:buClr>
                <a:srgbClr val="003B49"/>
              </a:buClr>
              <a:buSzPts val="2500"/>
              <a:buFont typeface="Dosis"/>
              <a:buChar char="❏"/>
            </a:pPr>
            <a:r>
              <a:rPr lang="en" sz="2500"/>
              <a:t>988</a:t>
            </a:r>
            <a:endParaRPr sz="2500">
              <a:solidFill>
                <a:srgbClr val="003B49"/>
              </a:solidFill>
            </a:endParaRPr>
          </a:p>
          <a:p>
            <a:pPr marL="457200" lvl="0" indent="-387350" algn="l" rtl="0">
              <a:lnSpc>
                <a:spcPct val="100000"/>
              </a:lnSpc>
              <a:spcBef>
                <a:spcPts val="0"/>
              </a:spcBef>
              <a:spcAft>
                <a:spcPts val="0"/>
              </a:spcAft>
              <a:buClr>
                <a:srgbClr val="003B49"/>
              </a:buClr>
              <a:buSzPts val="2500"/>
              <a:buFont typeface="Dosis"/>
              <a:buChar char="❏"/>
            </a:pPr>
            <a:r>
              <a:rPr lang="en" b="1">
                <a:solidFill>
                  <a:srgbClr val="003B49"/>
                </a:solidFill>
              </a:rPr>
              <a:t>Crisis Text Line</a:t>
            </a:r>
            <a:endParaRPr b="1">
              <a:solidFill>
                <a:srgbClr val="003B49"/>
              </a:solidFill>
            </a:endParaRPr>
          </a:p>
          <a:p>
            <a:pPr marL="914400" lvl="1" indent="-387350" algn="l" rtl="0">
              <a:lnSpc>
                <a:spcPct val="100000"/>
              </a:lnSpc>
              <a:spcBef>
                <a:spcPts val="0"/>
              </a:spcBef>
              <a:spcAft>
                <a:spcPts val="0"/>
              </a:spcAft>
              <a:buClr>
                <a:srgbClr val="003B49"/>
              </a:buClr>
              <a:buSzPts val="2500"/>
              <a:buFont typeface="Dosis"/>
              <a:buChar char="❏"/>
            </a:pPr>
            <a:r>
              <a:rPr lang="en" sz="2500">
                <a:solidFill>
                  <a:srgbClr val="003B49"/>
                </a:solidFill>
              </a:rPr>
              <a:t>Text “HOME” to 741741</a:t>
            </a:r>
            <a:endParaRPr sz="2500" b="1">
              <a:solidFill>
                <a:srgbClr val="003B49"/>
              </a:solidFill>
            </a:endParaRPr>
          </a:p>
          <a:p>
            <a:pPr marL="457200" lvl="0" indent="-387350" algn="l" rtl="0">
              <a:lnSpc>
                <a:spcPct val="100000"/>
              </a:lnSpc>
              <a:spcBef>
                <a:spcPts val="0"/>
              </a:spcBef>
              <a:spcAft>
                <a:spcPts val="0"/>
              </a:spcAft>
              <a:buClr>
                <a:srgbClr val="003B49"/>
              </a:buClr>
              <a:buSzPts val="2500"/>
              <a:buFont typeface="Dosis"/>
              <a:buChar char="❏"/>
            </a:pPr>
            <a:r>
              <a:rPr lang="en" b="1">
                <a:solidFill>
                  <a:srgbClr val="003B49"/>
                </a:solidFill>
              </a:rPr>
              <a:t>Compass Health Hotline</a:t>
            </a:r>
            <a:endParaRPr b="1">
              <a:solidFill>
                <a:srgbClr val="003B49"/>
              </a:solidFill>
            </a:endParaRPr>
          </a:p>
          <a:p>
            <a:pPr marL="914400" lvl="1" indent="-387350" algn="l" rtl="0">
              <a:lnSpc>
                <a:spcPct val="100000"/>
              </a:lnSpc>
              <a:spcBef>
                <a:spcPts val="0"/>
              </a:spcBef>
              <a:spcAft>
                <a:spcPts val="0"/>
              </a:spcAft>
              <a:buClr>
                <a:srgbClr val="003B49"/>
              </a:buClr>
              <a:buSzPts val="2500"/>
              <a:buFont typeface="Dosis"/>
              <a:buChar char="❏"/>
            </a:pPr>
            <a:r>
              <a:rPr lang="en" sz="2500"/>
              <a:t>(</a:t>
            </a:r>
            <a:r>
              <a:rPr lang="en" sz="2500">
                <a:solidFill>
                  <a:srgbClr val="003B49"/>
                </a:solidFill>
              </a:rPr>
              <a:t>8</a:t>
            </a:r>
            <a:r>
              <a:rPr lang="en" sz="2500"/>
              <a:t>33)356-2427</a:t>
            </a:r>
            <a:endParaRPr sz="2500">
              <a:solidFill>
                <a:srgbClr val="003B49"/>
              </a:solidFill>
            </a:endParaRPr>
          </a:p>
          <a:p>
            <a:pPr marL="457200" lvl="0" indent="-387350" algn="l" rtl="0">
              <a:lnSpc>
                <a:spcPct val="100000"/>
              </a:lnSpc>
              <a:spcBef>
                <a:spcPts val="0"/>
              </a:spcBef>
              <a:spcAft>
                <a:spcPts val="0"/>
              </a:spcAft>
              <a:buClr>
                <a:srgbClr val="003B49"/>
              </a:buClr>
              <a:buSzPts val="2500"/>
              <a:buFont typeface="Dosis"/>
              <a:buChar char="❏"/>
            </a:pPr>
            <a:r>
              <a:rPr lang="en" b="1">
                <a:solidFill>
                  <a:srgbClr val="003B49"/>
                </a:solidFill>
              </a:rPr>
              <a:t>Phelps Health</a:t>
            </a:r>
            <a:endParaRPr b="1">
              <a:solidFill>
                <a:srgbClr val="003B49"/>
              </a:solidFill>
            </a:endParaRPr>
          </a:p>
          <a:p>
            <a:pPr marL="914400" lvl="1" indent="-387350" algn="l" rtl="0">
              <a:lnSpc>
                <a:spcPct val="100000"/>
              </a:lnSpc>
              <a:spcBef>
                <a:spcPts val="0"/>
              </a:spcBef>
              <a:spcAft>
                <a:spcPts val="0"/>
              </a:spcAft>
              <a:buClr>
                <a:srgbClr val="003B49"/>
              </a:buClr>
              <a:buSzPts val="2500"/>
              <a:buFont typeface="Dosis"/>
              <a:buChar char="❏"/>
            </a:pPr>
            <a:r>
              <a:rPr lang="en" sz="2500"/>
              <a:t>(</a:t>
            </a:r>
            <a:r>
              <a:rPr lang="en" sz="2500">
                <a:solidFill>
                  <a:srgbClr val="003B49"/>
                </a:solidFill>
              </a:rPr>
              <a:t>573</a:t>
            </a:r>
            <a:r>
              <a:rPr lang="en" sz="2500"/>
              <a:t>)</a:t>
            </a:r>
            <a:r>
              <a:rPr lang="en" sz="2500">
                <a:solidFill>
                  <a:srgbClr val="003B49"/>
                </a:solidFill>
              </a:rPr>
              <a:t>458</a:t>
            </a:r>
            <a:r>
              <a:rPr lang="en" sz="2500"/>
              <a:t>-</a:t>
            </a:r>
            <a:r>
              <a:rPr lang="en" sz="2500">
                <a:solidFill>
                  <a:srgbClr val="003B49"/>
                </a:solidFill>
              </a:rPr>
              <a:t>8899</a:t>
            </a:r>
            <a:endParaRPr sz="2500">
              <a:solidFill>
                <a:srgbClr val="003B49"/>
              </a:solidFill>
            </a:endParaRPr>
          </a:p>
          <a:p>
            <a:pPr marL="0" lvl="0" indent="0" algn="l" rtl="0">
              <a:lnSpc>
                <a:spcPct val="100000"/>
              </a:lnSpc>
              <a:spcBef>
                <a:spcPts val="0"/>
              </a:spcBef>
              <a:spcAft>
                <a:spcPts val="0"/>
              </a:spcAft>
              <a:buNone/>
            </a:pPr>
            <a:endParaRPr sz="2300">
              <a:solidFill>
                <a:srgbClr val="003B49"/>
              </a:solidFill>
            </a:endParaRPr>
          </a:p>
          <a:p>
            <a:pPr marL="0" lvl="0" indent="0" algn="l" rtl="0">
              <a:lnSpc>
                <a:spcPct val="100000"/>
              </a:lnSpc>
              <a:spcBef>
                <a:spcPts val="0"/>
              </a:spcBef>
              <a:spcAft>
                <a:spcPts val="0"/>
              </a:spcAft>
              <a:buNone/>
            </a:pPr>
            <a:endParaRPr sz="2300">
              <a:solidFill>
                <a:srgbClr val="003B49"/>
              </a:solidFill>
            </a:endParaRPr>
          </a:p>
          <a:p>
            <a:pPr marL="0" lvl="0" indent="0" algn="l" rtl="0">
              <a:lnSpc>
                <a:spcPct val="100000"/>
              </a:lnSpc>
              <a:spcBef>
                <a:spcPts val="0"/>
              </a:spcBef>
              <a:spcAft>
                <a:spcPts val="0"/>
              </a:spcAft>
              <a:buNone/>
            </a:pPr>
            <a:endParaRPr sz="2300">
              <a:solidFill>
                <a:srgbClr val="003B49"/>
              </a:solidFill>
            </a:endParaRPr>
          </a:p>
          <a:p>
            <a:pPr marL="0" lvl="0" indent="0" algn="l" rtl="0">
              <a:lnSpc>
                <a:spcPct val="100000"/>
              </a:lnSpc>
              <a:spcBef>
                <a:spcPts val="0"/>
              </a:spcBef>
              <a:spcAft>
                <a:spcPts val="0"/>
              </a:spcAft>
              <a:buNone/>
            </a:pPr>
            <a:endParaRPr sz="2300">
              <a:solidFill>
                <a:srgbClr val="003B49"/>
              </a:solidFill>
            </a:endParaRPr>
          </a:p>
          <a:p>
            <a:pPr marL="0" lvl="0" indent="0" algn="l" rtl="0">
              <a:lnSpc>
                <a:spcPct val="100000"/>
              </a:lnSpc>
              <a:spcBef>
                <a:spcPts val="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657725" y="671025"/>
            <a:ext cx="7679700" cy="1680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5200"/>
              <a:buNone/>
            </a:pPr>
            <a:r>
              <a:rPr lang="en"/>
              <a:t>Defining Mindfulness</a:t>
            </a:r>
            <a:endParaRPr/>
          </a:p>
        </p:txBody>
      </p:sp>
      <p:sp>
        <p:nvSpPr>
          <p:cNvPr id="227" name="Google Shape;227;p32"/>
          <p:cNvSpPr txBox="1">
            <a:spLocks noGrp="1"/>
          </p:cNvSpPr>
          <p:nvPr>
            <p:ph type="subTitle" idx="1"/>
          </p:nvPr>
        </p:nvSpPr>
        <p:spPr>
          <a:xfrm>
            <a:off x="2181725" y="2497925"/>
            <a:ext cx="6155700" cy="1224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3000"/>
              <a:buNone/>
            </a:pPr>
            <a:r>
              <a:rPr lang="en"/>
              <a:t>What is it and how can it help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28600" y="235125"/>
            <a:ext cx="8686800" cy="810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Defining Mindfulness</a:t>
            </a:r>
            <a:endParaRPr/>
          </a:p>
        </p:txBody>
      </p:sp>
      <p:sp>
        <p:nvSpPr>
          <p:cNvPr id="233" name="Google Shape;233;p33"/>
          <p:cNvSpPr txBox="1">
            <a:spLocks noGrp="1"/>
          </p:cNvSpPr>
          <p:nvPr>
            <p:ph type="subTitle" idx="1"/>
          </p:nvPr>
        </p:nvSpPr>
        <p:spPr>
          <a:xfrm>
            <a:off x="228525" y="1065825"/>
            <a:ext cx="7879200" cy="719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1200"/>
              </a:spcAft>
              <a:buSzPts val="3529"/>
              <a:buNone/>
            </a:pPr>
            <a:r>
              <a:rPr lang="en"/>
              <a:t>What is it?</a:t>
            </a:r>
            <a:endParaRPr/>
          </a:p>
        </p:txBody>
      </p:sp>
      <p:sp>
        <p:nvSpPr>
          <p:cNvPr id="234" name="Google Shape;234;p33"/>
          <p:cNvSpPr txBox="1">
            <a:spLocks noGrp="1"/>
          </p:cNvSpPr>
          <p:nvPr>
            <p:ph type="body" idx="2"/>
          </p:nvPr>
        </p:nvSpPr>
        <p:spPr>
          <a:xfrm>
            <a:off x="4055634" y="1065825"/>
            <a:ext cx="4052100" cy="3842700"/>
          </a:xfrm>
          <a:prstGeom prst="rect">
            <a:avLst/>
          </a:prstGeom>
          <a:noFill/>
          <a:ln>
            <a:noFill/>
          </a:ln>
        </p:spPr>
        <p:txBody>
          <a:bodyPr spcFirstLastPara="1" wrap="square" lIns="91425" tIns="91425" rIns="91425" bIns="91425" anchor="t" anchorCtr="0">
            <a:normAutofit fontScale="92500" lnSpcReduction="20000"/>
          </a:bodyPr>
          <a:lstStyle/>
          <a:p>
            <a:pPr marL="457200" lvl="0" indent="-387349" algn="l" rtl="0">
              <a:lnSpc>
                <a:spcPct val="115000"/>
              </a:lnSpc>
              <a:spcBef>
                <a:spcPts val="0"/>
              </a:spcBef>
              <a:spcAft>
                <a:spcPts val="0"/>
              </a:spcAft>
              <a:buSzPct val="108107"/>
              <a:buChar char="❏"/>
            </a:pPr>
            <a:r>
              <a:rPr lang="en"/>
              <a:t>M</a:t>
            </a:r>
            <a:r>
              <a:rPr lang="en">
                <a:solidFill>
                  <a:schemeClr val="dk1"/>
                </a:solidFill>
              </a:rPr>
              <a:t>aintaining awareness of and understanding our thoughts, feelings, bodily sensations, and surrounding environment</a:t>
            </a:r>
            <a:endParaRPr>
              <a:solidFill>
                <a:schemeClr val="dk1"/>
              </a:solidFill>
            </a:endParaRPr>
          </a:p>
          <a:p>
            <a:pPr marL="457200" lvl="0" indent="-387349" algn="l" rtl="0">
              <a:lnSpc>
                <a:spcPct val="115000"/>
              </a:lnSpc>
              <a:spcBef>
                <a:spcPts val="0"/>
              </a:spcBef>
              <a:spcAft>
                <a:spcPts val="0"/>
              </a:spcAft>
              <a:buClr>
                <a:schemeClr val="dk1"/>
              </a:buClr>
              <a:buSzPct val="108107"/>
              <a:buChar char="❏"/>
            </a:pPr>
            <a:r>
              <a:rPr lang="en">
                <a:solidFill>
                  <a:schemeClr val="dk1"/>
                </a:solidFill>
              </a:rPr>
              <a:t>Paying attention to our thoughts and feelings without judgement</a:t>
            </a:r>
            <a:endParaRPr>
              <a:solidFill>
                <a:schemeClr val="dk1"/>
              </a:solidFill>
            </a:endParaRPr>
          </a:p>
          <a:p>
            <a:pPr marL="457200" lvl="0" indent="-387349" algn="l" rtl="0">
              <a:lnSpc>
                <a:spcPct val="115000"/>
              </a:lnSpc>
              <a:spcBef>
                <a:spcPts val="0"/>
              </a:spcBef>
              <a:spcAft>
                <a:spcPts val="0"/>
              </a:spcAft>
              <a:buClr>
                <a:schemeClr val="dk1"/>
              </a:buClr>
              <a:buSzPct val="108107"/>
              <a:buChar char="❏"/>
            </a:pPr>
            <a:r>
              <a:rPr lang="en">
                <a:solidFill>
                  <a:schemeClr val="dk1"/>
                </a:solidFill>
              </a:rPr>
              <a:t>Being present in the moment and allowing time to reflect and intentionally relax</a:t>
            </a:r>
            <a:endParaRPr>
              <a:solidFill>
                <a:schemeClr val="dk1"/>
              </a:solidFill>
            </a:endParaRPr>
          </a:p>
        </p:txBody>
      </p:sp>
      <p:pic>
        <p:nvPicPr>
          <p:cNvPr id="235" name="Google Shape;235;p33" descr="A dog with its eyes closed&#10;&#10;Description automatically generated"/>
          <p:cNvPicPr preferRelativeResize="0"/>
          <p:nvPr/>
        </p:nvPicPr>
        <p:blipFill rotWithShape="1">
          <a:blip r:embed="rId3">
            <a:alphaModFix/>
          </a:blip>
          <a:srcRect/>
          <a:stretch/>
        </p:blipFill>
        <p:spPr>
          <a:xfrm>
            <a:off x="381704" y="1661075"/>
            <a:ext cx="3673930" cy="2571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228600" y="235125"/>
            <a:ext cx="8686800" cy="810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Defining Mindfulness</a:t>
            </a:r>
            <a:endParaRPr/>
          </a:p>
        </p:txBody>
      </p:sp>
      <p:sp>
        <p:nvSpPr>
          <p:cNvPr id="241" name="Google Shape;241;p34"/>
          <p:cNvSpPr txBox="1">
            <a:spLocks noGrp="1"/>
          </p:cNvSpPr>
          <p:nvPr>
            <p:ph type="subTitle" idx="1"/>
          </p:nvPr>
        </p:nvSpPr>
        <p:spPr>
          <a:xfrm>
            <a:off x="228525" y="1065825"/>
            <a:ext cx="7879200" cy="719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1200"/>
              </a:spcAft>
              <a:buSzPts val="3529"/>
              <a:buNone/>
            </a:pPr>
            <a:r>
              <a:rPr lang="en"/>
              <a:t>What does it look like?</a:t>
            </a:r>
            <a:endParaRPr/>
          </a:p>
        </p:txBody>
      </p:sp>
      <p:sp>
        <p:nvSpPr>
          <p:cNvPr id="242" name="Google Shape;242;p34"/>
          <p:cNvSpPr txBox="1">
            <a:spLocks noGrp="1"/>
          </p:cNvSpPr>
          <p:nvPr>
            <p:ph type="body" idx="2"/>
          </p:nvPr>
        </p:nvSpPr>
        <p:spPr>
          <a:xfrm>
            <a:off x="228599" y="1506070"/>
            <a:ext cx="4795200" cy="3485400"/>
          </a:xfrm>
          <a:prstGeom prst="rect">
            <a:avLst/>
          </a:prstGeom>
          <a:noFill/>
          <a:ln>
            <a:noFill/>
          </a:ln>
        </p:spPr>
        <p:txBody>
          <a:bodyPr spcFirstLastPara="1" wrap="square" lIns="91425" tIns="91425" rIns="91425" bIns="91425" anchor="t" anchorCtr="0">
            <a:normAutofit fontScale="85000" lnSpcReduction="20000"/>
          </a:bodyPr>
          <a:lstStyle/>
          <a:p>
            <a:pPr marL="457200" lvl="0" indent="-373342" algn="l" rtl="0">
              <a:lnSpc>
                <a:spcPct val="115000"/>
              </a:lnSpc>
              <a:spcBef>
                <a:spcPts val="0"/>
              </a:spcBef>
              <a:spcAft>
                <a:spcPts val="0"/>
              </a:spcAft>
              <a:buSzPct val="117647"/>
              <a:buChar char="❏"/>
            </a:pPr>
            <a:r>
              <a:rPr lang="en"/>
              <a:t>Meditation and practicing yoga</a:t>
            </a:r>
            <a:endParaRPr/>
          </a:p>
          <a:p>
            <a:pPr marL="457200" lvl="0" indent="-373342" algn="l" rtl="0">
              <a:lnSpc>
                <a:spcPct val="115000"/>
              </a:lnSpc>
              <a:spcBef>
                <a:spcPts val="0"/>
              </a:spcBef>
              <a:spcAft>
                <a:spcPts val="0"/>
              </a:spcAft>
              <a:buSzPct val="117647"/>
              <a:buChar char="❏"/>
            </a:pPr>
            <a:r>
              <a:rPr lang="en"/>
              <a:t>Journaling</a:t>
            </a:r>
            <a:endParaRPr/>
          </a:p>
          <a:p>
            <a:pPr marL="457200" lvl="0" indent="-373342" algn="l" rtl="0">
              <a:lnSpc>
                <a:spcPct val="115000"/>
              </a:lnSpc>
              <a:spcBef>
                <a:spcPts val="0"/>
              </a:spcBef>
              <a:spcAft>
                <a:spcPts val="0"/>
              </a:spcAft>
              <a:buSzPct val="117647"/>
              <a:buChar char="❏"/>
            </a:pPr>
            <a:r>
              <a:rPr lang="en"/>
              <a:t>Taking a walk or other exercise (without music or anything that takes your concentration)</a:t>
            </a:r>
            <a:endParaRPr/>
          </a:p>
          <a:p>
            <a:pPr marL="457200" lvl="0" indent="-373342" algn="l" rtl="0">
              <a:lnSpc>
                <a:spcPct val="115000"/>
              </a:lnSpc>
              <a:spcBef>
                <a:spcPts val="0"/>
              </a:spcBef>
              <a:spcAft>
                <a:spcPts val="0"/>
              </a:spcAft>
              <a:buSzPct val="117647"/>
              <a:buChar char="❏"/>
            </a:pPr>
            <a:r>
              <a:rPr lang="en"/>
              <a:t>Sitting or lying down in a quiet and safe environment</a:t>
            </a:r>
            <a:endParaRPr/>
          </a:p>
          <a:p>
            <a:pPr marL="457200" lvl="0" indent="-373342" algn="l" rtl="0">
              <a:lnSpc>
                <a:spcPct val="115000"/>
              </a:lnSpc>
              <a:spcBef>
                <a:spcPts val="0"/>
              </a:spcBef>
              <a:spcAft>
                <a:spcPts val="0"/>
              </a:spcAft>
              <a:buSzPct val="117647"/>
              <a:buChar char="❏"/>
            </a:pPr>
            <a:r>
              <a:rPr lang="en"/>
              <a:t>Practicing breathing or muscle relaxation techniques</a:t>
            </a:r>
            <a:endParaRPr/>
          </a:p>
          <a:p>
            <a:pPr marL="457200" lvl="0" indent="-373342" algn="l" rtl="0">
              <a:lnSpc>
                <a:spcPct val="115000"/>
              </a:lnSpc>
              <a:spcBef>
                <a:spcPts val="0"/>
              </a:spcBef>
              <a:spcAft>
                <a:spcPts val="0"/>
              </a:spcAft>
              <a:buSzPct val="117647"/>
              <a:buChar char="❏"/>
            </a:pPr>
            <a:r>
              <a:rPr lang="en"/>
              <a:t>Doing a body check in</a:t>
            </a:r>
            <a:endParaRPr/>
          </a:p>
        </p:txBody>
      </p:sp>
      <p:pic>
        <p:nvPicPr>
          <p:cNvPr id="243" name="Google Shape;243;p34" descr="A monkey sitting on a fence&#10;&#10;Description automatically generated"/>
          <p:cNvPicPr preferRelativeResize="0"/>
          <p:nvPr/>
        </p:nvPicPr>
        <p:blipFill rotWithShape="1">
          <a:blip r:embed="rId3">
            <a:alphaModFix/>
          </a:blip>
          <a:srcRect l="21492" r="22506" b="5988"/>
          <a:stretch/>
        </p:blipFill>
        <p:spPr>
          <a:xfrm>
            <a:off x="5285612" y="1644557"/>
            <a:ext cx="2560318" cy="27431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228600" y="235125"/>
            <a:ext cx="8686800" cy="8109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Font typeface="Hind Madurai"/>
              <a:buNone/>
            </a:pPr>
            <a:r>
              <a:rPr lang="en"/>
              <a:t>Activity </a:t>
            </a:r>
            <a:endParaRPr/>
          </a:p>
        </p:txBody>
      </p:sp>
      <p:pic>
        <p:nvPicPr>
          <p:cNvPr id="249" name="Google Shape;249;p35" descr="A person meditating on the beach&#10;&#10;Description automatically generated"/>
          <p:cNvPicPr preferRelativeResize="0"/>
          <p:nvPr/>
        </p:nvPicPr>
        <p:blipFill rotWithShape="1">
          <a:blip r:embed="rId3">
            <a:alphaModFix/>
          </a:blip>
          <a:srcRect/>
          <a:stretch/>
        </p:blipFill>
        <p:spPr>
          <a:xfrm>
            <a:off x="1935749" y="1322955"/>
            <a:ext cx="4970662" cy="29988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subTitle" idx="1"/>
          </p:nvPr>
        </p:nvSpPr>
        <p:spPr>
          <a:xfrm>
            <a:off x="2181725" y="2497925"/>
            <a:ext cx="6155700" cy="1770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285"/>
              <a:t>Scan Here:</a:t>
            </a:r>
            <a:endParaRPr sz="2857"/>
          </a:p>
        </p:txBody>
      </p:sp>
      <p:sp>
        <p:nvSpPr>
          <p:cNvPr id="255" name="Google Shape;255;p36"/>
          <p:cNvSpPr txBox="1">
            <a:spLocks noGrp="1"/>
          </p:cNvSpPr>
          <p:nvPr>
            <p:ph type="title"/>
          </p:nvPr>
        </p:nvSpPr>
        <p:spPr>
          <a:xfrm>
            <a:off x="657725" y="671025"/>
            <a:ext cx="7679700" cy="168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Please Take Our Survey</a:t>
            </a:r>
            <a:endParaRPr/>
          </a:p>
        </p:txBody>
      </p:sp>
      <p:pic>
        <p:nvPicPr>
          <p:cNvPr id="256" name="Google Shape;256;p36"/>
          <p:cNvPicPr preferRelativeResize="0"/>
          <p:nvPr/>
        </p:nvPicPr>
        <p:blipFill>
          <a:blip r:embed="rId3">
            <a:alphaModFix/>
          </a:blip>
          <a:stretch>
            <a:fillRect/>
          </a:stretch>
        </p:blipFill>
        <p:spPr>
          <a:xfrm>
            <a:off x="4419275" y="1707825"/>
            <a:ext cx="2211675" cy="2211675"/>
          </a:xfrm>
          <a:prstGeom prst="rect">
            <a:avLst/>
          </a:prstGeom>
          <a:noFill/>
          <a:ln>
            <a:noFill/>
          </a:ln>
        </p:spPr>
      </p:pic>
      <p:sp>
        <p:nvSpPr>
          <p:cNvPr id="257" name="Google Shape;257;p36"/>
          <p:cNvSpPr txBox="1"/>
          <p:nvPr/>
        </p:nvSpPr>
        <p:spPr>
          <a:xfrm>
            <a:off x="810700" y="3387225"/>
            <a:ext cx="3337200" cy="10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solidFill>
                <a:srgbClr val="F2F2F2"/>
              </a:solidFill>
            </a:endParaRPr>
          </a:p>
          <a:p>
            <a:pPr marL="0" lvl="0" indent="0" algn="l" rtl="0">
              <a:spcBef>
                <a:spcPts val="0"/>
              </a:spcBef>
              <a:spcAft>
                <a:spcPts val="0"/>
              </a:spcAft>
              <a:buNone/>
            </a:pPr>
            <a:endParaRPr sz="1900">
              <a:solidFill>
                <a:srgbClr val="F2F2F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title"/>
          </p:nvPr>
        </p:nvSpPr>
        <p:spPr>
          <a:xfrm>
            <a:off x="209125" y="671025"/>
            <a:ext cx="8489700" cy="1680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Thank You for Listening!</a:t>
            </a:r>
            <a:endParaRPr/>
          </a:p>
        </p:txBody>
      </p:sp>
      <p:sp>
        <p:nvSpPr>
          <p:cNvPr id="263" name="Google Shape;263;p37"/>
          <p:cNvSpPr txBox="1">
            <a:spLocks noGrp="1"/>
          </p:cNvSpPr>
          <p:nvPr>
            <p:ph type="subTitle" idx="1"/>
          </p:nvPr>
        </p:nvSpPr>
        <p:spPr>
          <a:xfrm>
            <a:off x="209125" y="1711075"/>
            <a:ext cx="8551800" cy="1224000"/>
          </a:xfrm>
          <a:prstGeom prst="rect">
            <a:avLst/>
          </a:prstGeom>
        </p:spPr>
        <p:txBody>
          <a:bodyPr spcFirstLastPara="1" wrap="square" lIns="91425" tIns="91425" rIns="91425" bIns="91425" anchor="t" anchorCtr="0">
            <a:noAutofit/>
          </a:bodyPr>
          <a:lstStyle/>
          <a:p>
            <a:pPr marL="0" lvl="0" indent="0" algn="ctr" rtl="0">
              <a:lnSpc>
                <a:spcPct val="100000"/>
              </a:lnSpc>
              <a:spcBef>
                <a:spcPts val="400"/>
              </a:spcBef>
              <a:spcAft>
                <a:spcPts val="0"/>
              </a:spcAft>
              <a:buClr>
                <a:schemeClr val="dk1"/>
              </a:buClr>
              <a:buSzPts val="1400"/>
              <a:buFont typeface="Arial"/>
              <a:buNone/>
            </a:pPr>
            <a:r>
              <a:rPr lang="en" sz="3600">
                <a:latin typeface="Dosis"/>
                <a:ea typeface="Dosis"/>
                <a:cs typeface="Dosis"/>
                <a:sym typeface="Dosis"/>
              </a:rPr>
              <a:t>Questions?</a:t>
            </a:r>
            <a:endParaRPr sz="3600">
              <a:solidFill>
                <a:srgbClr val="2DCCD3"/>
              </a:solidFill>
              <a:latin typeface="Dosis"/>
              <a:ea typeface="Dosis"/>
              <a:cs typeface="Dosis"/>
              <a:sym typeface="Dosis"/>
            </a:endParaRPr>
          </a:p>
          <a:p>
            <a:pPr marL="0" lvl="0" indent="0" algn="ctr" rtl="0">
              <a:spcBef>
                <a:spcPts val="0"/>
              </a:spcBef>
              <a:spcAft>
                <a:spcPts val="1200"/>
              </a:spcAft>
              <a:buNone/>
            </a:pPr>
            <a:endParaRPr/>
          </a:p>
        </p:txBody>
      </p:sp>
      <p:sp>
        <p:nvSpPr>
          <p:cNvPr id="264" name="Google Shape;264;p37"/>
          <p:cNvSpPr txBox="1"/>
          <p:nvPr/>
        </p:nvSpPr>
        <p:spPr>
          <a:xfrm>
            <a:off x="434525" y="2213525"/>
            <a:ext cx="8126100" cy="2270400"/>
          </a:xfrm>
          <a:prstGeom prst="rect">
            <a:avLst/>
          </a:prstGeom>
          <a:noFill/>
          <a:ln>
            <a:noFill/>
          </a:ln>
        </p:spPr>
        <p:txBody>
          <a:bodyPr spcFirstLastPara="1" wrap="square" lIns="91425" tIns="91425" rIns="91425" bIns="91425" anchor="ctr" anchorCtr="0">
            <a:noAutofit/>
          </a:bodyPr>
          <a:lstStyle/>
          <a:p>
            <a:pPr marL="0" lvl="0" indent="0" algn="ctr" rtl="0">
              <a:spcBef>
                <a:spcPts val="400"/>
              </a:spcBef>
              <a:spcAft>
                <a:spcPts val="0"/>
              </a:spcAft>
              <a:buClr>
                <a:srgbClr val="000000"/>
              </a:buClr>
              <a:buSzPts val="1400"/>
              <a:buFont typeface="Arial"/>
              <a:buNone/>
            </a:pPr>
            <a:endParaRPr sz="1600">
              <a:solidFill>
                <a:srgbClr val="2DCCD3"/>
              </a:solidFill>
              <a:latin typeface="Dosis"/>
              <a:ea typeface="Dosis"/>
              <a:cs typeface="Dosis"/>
              <a:sym typeface="Dosis"/>
            </a:endParaRPr>
          </a:p>
          <a:p>
            <a:pPr marL="0" lvl="0" indent="0" algn="ctr" rtl="0">
              <a:spcBef>
                <a:spcPts val="400"/>
              </a:spcBef>
              <a:spcAft>
                <a:spcPts val="0"/>
              </a:spcAft>
              <a:buClr>
                <a:srgbClr val="000000"/>
              </a:buClr>
              <a:buSzPts val="1400"/>
              <a:buFont typeface="Arial"/>
              <a:buNone/>
            </a:pPr>
            <a:r>
              <a:rPr lang="en" sz="1800">
                <a:solidFill>
                  <a:srgbClr val="2DCCD3"/>
                </a:solidFill>
                <a:latin typeface="Dosis"/>
                <a:ea typeface="Dosis"/>
                <a:cs typeface="Dosis"/>
                <a:sym typeface="Dosis"/>
              </a:rPr>
              <a:t>wellbeing.mst.edu   |   wellbeing@mst.edu   |   204 Norwood Hall   |   (573).341.4211</a:t>
            </a:r>
            <a:endParaRPr sz="1800">
              <a:solidFill>
                <a:srgbClr val="2DCCD3"/>
              </a:solidFill>
              <a:latin typeface="Dosis"/>
              <a:ea typeface="Dosis"/>
              <a:cs typeface="Dosis"/>
              <a:sym typeface="Dosis"/>
            </a:endParaRPr>
          </a:p>
          <a:p>
            <a:pPr marL="0" marR="0" lvl="0" indent="0" algn="ctr" rtl="0">
              <a:lnSpc>
                <a:spcPct val="100000"/>
              </a:lnSpc>
              <a:spcBef>
                <a:spcPts val="400"/>
              </a:spcBef>
              <a:spcAft>
                <a:spcPts val="0"/>
              </a:spcAft>
              <a:buClr>
                <a:srgbClr val="000000"/>
              </a:buClr>
              <a:buSzPts val="1400"/>
              <a:buFont typeface="Arial"/>
              <a:buNone/>
            </a:pPr>
            <a:endParaRPr sz="1600">
              <a:solidFill>
                <a:srgbClr val="2DCCD3"/>
              </a:solidFill>
              <a:latin typeface="Dosis"/>
              <a:ea typeface="Dosis"/>
              <a:cs typeface="Dosis"/>
              <a:sym typeface="Dosis"/>
            </a:endParaRPr>
          </a:p>
          <a:p>
            <a:pPr marL="0" marR="0" lvl="0" indent="0" algn="ctr" rtl="0">
              <a:lnSpc>
                <a:spcPct val="100000"/>
              </a:lnSpc>
              <a:spcBef>
                <a:spcPts val="400"/>
              </a:spcBef>
              <a:spcAft>
                <a:spcPts val="0"/>
              </a:spcAft>
              <a:buClr>
                <a:srgbClr val="000000"/>
              </a:buClr>
              <a:buSzPts val="1400"/>
              <a:buFont typeface="Arial"/>
              <a:buNone/>
            </a:pPr>
            <a:r>
              <a:rPr lang="en" sz="1800">
                <a:solidFill>
                  <a:srgbClr val="2DCCD3"/>
                </a:solidFill>
                <a:latin typeface="Dosis"/>
                <a:ea typeface="Dosis"/>
                <a:cs typeface="Dosis"/>
                <a:sym typeface="Dosis"/>
              </a:rPr>
              <a:t>studenthealth</a:t>
            </a:r>
            <a:r>
              <a:rPr lang="en" sz="1800" i="0" u="none" strike="noStrike" cap="none">
                <a:solidFill>
                  <a:srgbClr val="2DCCD3"/>
                </a:solidFill>
                <a:latin typeface="Dosis"/>
                <a:ea typeface="Dosis"/>
                <a:cs typeface="Dosis"/>
                <a:sym typeface="Dosis"/>
              </a:rPr>
              <a:t>.mst.ed</a:t>
            </a:r>
            <a:r>
              <a:rPr lang="en" sz="1800">
                <a:solidFill>
                  <a:srgbClr val="2DCCD3"/>
                </a:solidFill>
                <a:latin typeface="Dosis"/>
                <a:ea typeface="Dosis"/>
                <a:cs typeface="Dosis"/>
                <a:sym typeface="Dosis"/>
              </a:rPr>
              <a:t>u   |   mstshs</a:t>
            </a:r>
            <a:r>
              <a:rPr lang="en" sz="1800" i="0" strike="noStrike" cap="none">
                <a:solidFill>
                  <a:srgbClr val="2DCCD3"/>
                </a:solidFill>
                <a:latin typeface="Dosis"/>
                <a:ea typeface="Dosis"/>
                <a:cs typeface="Dosis"/>
                <a:sym typeface="Dosis"/>
              </a:rPr>
              <a:t>@mst.edu</a:t>
            </a:r>
            <a:r>
              <a:rPr lang="en" sz="1800" i="0" u="none" strike="noStrike" cap="none">
                <a:solidFill>
                  <a:srgbClr val="2DCCD3"/>
                </a:solidFill>
                <a:latin typeface="Dosis"/>
                <a:ea typeface="Dosis"/>
                <a:cs typeface="Dosis"/>
                <a:sym typeface="Dosis"/>
              </a:rPr>
              <a:t>   |   </a:t>
            </a:r>
            <a:r>
              <a:rPr lang="en" sz="1800">
                <a:solidFill>
                  <a:srgbClr val="2DCCD3"/>
                </a:solidFill>
                <a:latin typeface="Dosis"/>
                <a:ea typeface="Dosis"/>
                <a:cs typeface="Dosis"/>
                <a:sym typeface="Dosis"/>
              </a:rPr>
              <a:t>Student Health Complex   |   </a:t>
            </a:r>
            <a:r>
              <a:rPr lang="en" sz="1800" i="0" u="none" strike="noStrike" cap="none">
                <a:solidFill>
                  <a:srgbClr val="2DCCD3"/>
                </a:solidFill>
                <a:latin typeface="Dosis"/>
                <a:ea typeface="Dosis"/>
                <a:cs typeface="Dosis"/>
                <a:sym typeface="Dosis"/>
              </a:rPr>
              <a:t>(573).341.42</a:t>
            </a:r>
            <a:r>
              <a:rPr lang="en" sz="1800">
                <a:solidFill>
                  <a:srgbClr val="2DCCD3"/>
                </a:solidFill>
                <a:latin typeface="Dosis"/>
                <a:ea typeface="Dosis"/>
                <a:cs typeface="Dosis"/>
                <a:sym typeface="Dosis"/>
              </a:rPr>
              <a:t>84</a:t>
            </a:r>
            <a:endParaRPr sz="1800" i="0" u="none" strike="noStrike" cap="none">
              <a:solidFill>
                <a:srgbClr val="2DCCD3"/>
              </a:solidFill>
              <a:latin typeface="Dosis"/>
              <a:ea typeface="Dosis"/>
              <a:cs typeface="Dosis"/>
              <a:sym typeface="Dosi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Well-Being</a:t>
            </a:r>
            <a:endParaRPr/>
          </a:p>
        </p:txBody>
      </p:sp>
      <p:sp>
        <p:nvSpPr>
          <p:cNvPr id="89" name="Google Shape;89;p13"/>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Our Services</a:t>
            </a:r>
            <a:endParaRPr/>
          </a:p>
        </p:txBody>
      </p:sp>
      <p:sp>
        <p:nvSpPr>
          <p:cNvPr id="90" name="Google Shape;90;p13"/>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300"/>
              <a:t>We provide the following services:</a:t>
            </a:r>
            <a:endParaRPr sz="2300">
              <a:solidFill>
                <a:srgbClr val="003B49"/>
              </a:solidFill>
            </a:endParaRPr>
          </a:p>
          <a:p>
            <a:pPr marL="742950" lvl="1" indent="-304800" algn="l" rtl="0">
              <a:lnSpc>
                <a:spcPct val="100000"/>
              </a:lnSpc>
              <a:spcBef>
                <a:spcPts val="0"/>
              </a:spcBef>
              <a:spcAft>
                <a:spcPts val="0"/>
              </a:spcAft>
              <a:buClr>
                <a:srgbClr val="003B49"/>
              </a:buClr>
              <a:buSzPts val="2300"/>
              <a:buFont typeface="Dosis"/>
              <a:buChar char="❏"/>
            </a:pPr>
            <a:r>
              <a:rPr lang="en" sz="2300">
                <a:solidFill>
                  <a:srgbClr val="003B49"/>
                </a:solidFill>
              </a:rPr>
              <a:t>Counseling</a:t>
            </a:r>
            <a:endParaRPr sz="2300">
              <a:solidFill>
                <a:srgbClr val="003B49"/>
              </a:solidFill>
            </a:endParaRPr>
          </a:p>
          <a:p>
            <a:pPr marL="742950" lvl="1" indent="-304800" algn="l" rtl="0">
              <a:lnSpc>
                <a:spcPct val="100000"/>
              </a:lnSpc>
              <a:spcBef>
                <a:spcPts val="0"/>
              </a:spcBef>
              <a:spcAft>
                <a:spcPts val="0"/>
              </a:spcAft>
              <a:buClr>
                <a:srgbClr val="003B49"/>
              </a:buClr>
              <a:buSzPts val="2300"/>
              <a:buFont typeface="Dosis"/>
              <a:buChar char="❏"/>
            </a:pPr>
            <a:r>
              <a:rPr lang="en" sz="2300"/>
              <a:t>Care Management</a:t>
            </a:r>
            <a:endParaRPr sz="2300"/>
          </a:p>
          <a:p>
            <a:pPr marL="742950" lvl="1" indent="-304800" algn="l" rtl="0">
              <a:lnSpc>
                <a:spcPct val="100000"/>
              </a:lnSpc>
              <a:spcBef>
                <a:spcPts val="0"/>
              </a:spcBef>
              <a:spcAft>
                <a:spcPts val="0"/>
              </a:spcAft>
              <a:buClr>
                <a:srgbClr val="003B49"/>
              </a:buClr>
              <a:buSzPts val="2300"/>
              <a:buFont typeface="Dosis"/>
              <a:buChar char="❏"/>
            </a:pPr>
            <a:r>
              <a:rPr lang="en" sz="2300">
                <a:solidFill>
                  <a:srgbClr val="003B49"/>
                </a:solidFill>
              </a:rPr>
              <a:t>Wellness Consultations</a:t>
            </a:r>
            <a:endParaRPr sz="2300">
              <a:solidFill>
                <a:srgbClr val="003B49"/>
              </a:solidFill>
            </a:endParaRPr>
          </a:p>
          <a:p>
            <a:pPr marL="742950" lvl="1" indent="-304800" algn="l" rtl="0">
              <a:lnSpc>
                <a:spcPct val="100000"/>
              </a:lnSpc>
              <a:spcBef>
                <a:spcPts val="0"/>
              </a:spcBef>
              <a:spcAft>
                <a:spcPts val="0"/>
              </a:spcAft>
              <a:buClr>
                <a:srgbClr val="003B49"/>
              </a:buClr>
              <a:buSzPts val="2300"/>
              <a:buFont typeface="Dosis"/>
              <a:buChar char="❏"/>
            </a:pPr>
            <a:r>
              <a:rPr lang="en" sz="2300">
                <a:solidFill>
                  <a:srgbClr val="003B49"/>
                </a:solidFill>
              </a:rPr>
              <a:t>Wellness Programming</a:t>
            </a:r>
            <a:endParaRPr sz="2300">
              <a:solidFill>
                <a:srgbClr val="003B49"/>
              </a:solidFill>
            </a:endParaRPr>
          </a:p>
          <a:p>
            <a:pPr marL="742950" lvl="1" indent="-304800" algn="l" rtl="0">
              <a:lnSpc>
                <a:spcPct val="100000"/>
              </a:lnSpc>
              <a:spcBef>
                <a:spcPts val="0"/>
              </a:spcBef>
              <a:spcAft>
                <a:spcPts val="0"/>
              </a:spcAft>
              <a:buClr>
                <a:srgbClr val="003B49"/>
              </a:buClr>
              <a:buSzPts val="2300"/>
              <a:buFont typeface="Dosis"/>
              <a:buChar char="❏"/>
            </a:pPr>
            <a:r>
              <a:rPr lang="en" sz="2300">
                <a:solidFill>
                  <a:srgbClr val="003B49"/>
                </a:solidFill>
              </a:rPr>
              <a:t>Bystander Intervention</a:t>
            </a:r>
            <a:endParaRPr sz="2300">
              <a:solidFill>
                <a:srgbClr val="003B49"/>
              </a:solidFill>
            </a:endParaRPr>
          </a:p>
          <a:p>
            <a:pPr marL="0" lvl="0" indent="0" algn="l" rtl="0">
              <a:lnSpc>
                <a:spcPct val="100000"/>
              </a:lnSpc>
              <a:spcBef>
                <a:spcPts val="0"/>
              </a:spcBef>
              <a:spcAft>
                <a:spcPts val="1200"/>
              </a:spcAft>
              <a:buNone/>
            </a:pPr>
            <a:endParaRPr/>
          </a:p>
        </p:txBody>
      </p:sp>
      <p:sp>
        <p:nvSpPr>
          <p:cNvPr id="91" name="Google Shape;91;p13"/>
          <p:cNvSpPr txBox="1">
            <a:spLocks noGrp="1"/>
          </p:cNvSpPr>
          <p:nvPr>
            <p:ph type="body" idx="4294967295"/>
          </p:nvPr>
        </p:nvSpPr>
        <p:spPr>
          <a:xfrm>
            <a:off x="3813000" y="2092163"/>
            <a:ext cx="4294800" cy="2128800"/>
          </a:xfrm>
          <a:prstGeom prst="rect">
            <a:avLst/>
          </a:prstGeom>
        </p:spPr>
        <p:txBody>
          <a:bodyPr spcFirstLastPara="1" wrap="square" lIns="91425" tIns="91425" rIns="91425" bIns="91425" anchor="t" anchorCtr="0">
            <a:normAutofit/>
          </a:bodyPr>
          <a:lstStyle/>
          <a:p>
            <a:pPr marL="457200" lvl="0" indent="-374650" algn="l" rtl="0">
              <a:lnSpc>
                <a:spcPct val="90000"/>
              </a:lnSpc>
              <a:spcBef>
                <a:spcPts val="0"/>
              </a:spcBef>
              <a:spcAft>
                <a:spcPts val="0"/>
              </a:spcAft>
              <a:buClr>
                <a:srgbClr val="003B49"/>
              </a:buClr>
              <a:buSzPts val="2300"/>
              <a:buFont typeface="Dosis"/>
              <a:buChar char="❏"/>
            </a:pPr>
            <a:r>
              <a:rPr lang="en" sz="2300">
                <a:solidFill>
                  <a:srgbClr val="003B49"/>
                </a:solidFill>
                <a:latin typeface="Dosis"/>
                <a:ea typeface="Dosis"/>
                <a:cs typeface="Dosis"/>
                <a:sym typeface="Dosis"/>
              </a:rPr>
              <a:t>Joe’s PEERS</a:t>
            </a:r>
            <a:endParaRPr sz="2300">
              <a:solidFill>
                <a:srgbClr val="003B49"/>
              </a:solidFill>
              <a:latin typeface="Dosis"/>
              <a:ea typeface="Dosis"/>
              <a:cs typeface="Dosis"/>
              <a:sym typeface="Dosis"/>
            </a:endParaRPr>
          </a:p>
          <a:p>
            <a:pPr marL="457200" lvl="0" indent="-374650" algn="l" rtl="0">
              <a:lnSpc>
                <a:spcPct val="90000"/>
              </a:lnSpc>
              <a:spcBef>
                <a:spcPts val="0"/>
              </a:spcBef>
              <a:spcAft>
                <a:spcPts val="0"/>
              </a:spcAft>
              <a:buClr>
                <a:srgbClr val="003B49"/>
              </a:buClr>
              <a:buSzPts val="2300"/>
              <a:buFont typeface="Dosis"/>
              <a:buChar char="❏"/>
            </a:pPr>
            <a:r>
              <a:rPr lang="en" sz="2300">
                <a:solidFill>
                  <a:srgbClr val="003B49"/>
                </a:solidFill>
                <a:latin typeface="Dosis"/>
                <a:ea typeface="Dosis"/>
                <a:cs typeface="Dosis"/>
                <a:sym typeface="Dosis"/>
              </a:rPr>
              <a:t>Miner Support Network</a:t>
            </a:r>
            <a:endParaRPr sz="2300">
              <a:solidFill>
                <a:srgbClr val="003B49"/>
              </a:solidFill>
              <a:latin typeface="Dosis"/>
              <a:ea typeface="Dosis"/>
              <a:cs typeface="Dosis"/>
              <a:sym typeface="Dosis"/>
            </a:endParaRPr>
          </a:p>
          <a:p>
            <a:pPr marL="457200" lvl="0" indent="-374650" algn="l" rtl="0">
              <a:lnSpc>
                <a:spcPct val="90000"/>
              </a:lnSpc>
              <a:spcBef>
                <a:spcPts val="0"/>
              </a:spcBef>
              <a:spcAft>
                <a:spcPts val="0"/>
              </a:spcAft>
              <a:buClr>
                <a:srgbClr val="003B49"/>
              </a:buClr>
              <a:buSzPts val="2300"/>
              <a:buFont typeface="Dosis"/>
              <a:buChar char="❏"/>
            </a:pPr>
            <a:r>
              <a:rPr lang="en" sz="2300">
                <a:solidFill>
                  <a:srgbClr val="003B49"/>
                </a:solidFill>
                <a:latin typeface="Dosis"/>
                <a:ea typeface="Dosis"/>
                <a:cs typeface="Dosis"/>
                <a:sym typeface="Dosis"/>
              </a:rPr>
              <a:t>ProjectConnect</a:t>
            </a:r>
            <a:endParaRPr sz="2300">
              <a:solidFill>
                <a:srgbClr val="003B49"/>
              </a:solidFill>
              <a:latin typeface="Dosis"/>
              <a:ea typeface="Dosis"/>
              <a:cs typeface="Dosis"/>
              <a:sym typeface="Dosis"/>
            </a:endParaRPr>
          </a:p>
          <a:p>
            <a:pPr marL="457200" lvl="0" indent="-374650" algn="l" rtl="0">
              <a:lnSpc>
                <a:spcPct val="90000"/>
              </a:lnSpc>
              <a:spcBef>
                <a:spcPts val="0"/>
              </a:spcBef>
              <a:spcAft>
                <a:spcPts val="0"/>
              </a:spcAft>
              <a:buClr>
                <a:srgbClr val="003B49"/>
              </a:buClr>
              <a:buSzPts val="2300"/>
              <a:buFont typeface="Dosis"/>
              <a:buChar char="❏"/>
            </a:pPr>
            <a:r>
              <a:rPr lang="en" sz="2300">
                <a:solidFill>
                  <a:srgbClr val="003B49"/>
                </a:solidFill>
                <a:latin typeface="Dosis"/>
                <a:ea typeface="Dosis"/>
                <a:cs typeface="Dosis"/>
                <a:sym typeface="Dosis"/>
              </a:rPr>
              <a:t>Miner Oasis</a:t>
            </a:r>
            <a:endParaRPr sz="2300">
              <a:solidFill>
                <a:srgbClr val="003B49"/>
              </a:solidFill>
              <a:latin typeface="Dosis"/>
              <a:ea typeface="Dosis"/>
              <a:cs typeface="Dosis"/>
              <a:sym typeface="Dosis"/>
            </a:endParaRPr>
          </a:p>
          <a:p>
            <a:pPr marL="457200" lvl="0" indent="-374650" algn="l" rtl="0">
              <a:lnSpc>
                <a:spcPct val="90000"/>
              </a:lnSpc>
              <a:spcBef>
                <a:spcPts val="0"/>
              </a:spcBef>
              <a:spcAft>
                <a:spcPts val="0"/>
              </a:spcAft>
              <a:buClr>
                <a:srgbClr val="003B49"/>
              </a:buClr>
              <a:buSzPts val="2300"/>
              <a:buFont typeface="Dosis"/>
              <a:buChar char="❏"/>
            </a:pPr>
            <a:r>
              <a:rPr lang="en" sz="2300">
                <a:solidFill>
                  <a:srgbClr val="003B49"/>
                </a:solidFill>
                <a:latin typeface="Dosis"/>
                <a:ea typeface="Dosis"/>
                <a:cs typeface="Dosis"/>
                <a:sym typeface="Dosis"/>
              </a:rPr>
              <a:t>Canvas Course</a:t>
            </a:r>
            <a:endParaRPr sz="2300"/>
          </a:p>
        </p:txBody>
      </p:sp>
      <p:sp>
        <p:nvSpPr>
          <p:cNvPr id="92" name="Google Shape;92;p13"/>
          <p:cNvSpPr txBox="1"/>
          <p:nvPr/>
        </p:nvSpPr>
        <p:spPr>
          <a:xfrm>
            <a:off x="228525" y="4527900"/>
            <a:ext cx="7879200" cy="6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400"/>
              </a:spcBef>
              <a:spcAft>
                <a:spcPts val="0"/>
              </a:spcAft>
              <a:buClr>
                <a:srgbClr val="000000"/>
              </a:buClr>
              <a:buSzPts val="1400"/>
              <a:buFont typeface="Arial"/>
              <a:buNone/>
            </a:pPr>
            <a:endParaRPr sz="1600">
              <a:solidFill>
                <a:srgbClr val="2DCCD3"/>
              </a:solidFill>
              <a:latin typeface="Dosis"/>
              <a:ea typeface="Dosis"/>
              <a:cs typeface="Dosis"/>
              <a:sym typeface="Dosis"/>
            </a:endParaRPr>
          </a:p>
          <a:p>
            <a:pPr marL="0" marR="0" lvl="0" indent="0" algn="ctr" rtl="0">
              <a:lnSpc>
                <a:spcPct val="100000"/>
              </a:lnSpc>
              <a:spcBef>
                <a:spcPts val="400"/>
              </a:spcBef>
              <a:spcAft>
                <a:spcPts val="0"/>
              </a:spcAft>
              <a:buClr>
                <a:srgbClr val="000000"/>
              </a:buClr>
              <a:buSzPts val="1400"/>
              <a:buFont typeface="Arial"/>
              <a:buNone/>
            </a:pPr>
            <a:r>
              <a:rPr lang="en" sz="1800">
                <a:solidFill>
                  <a:srgbClr val="2DCCD3"/>
                </a:solidFill>
                <a:latin typeface="Dosis"/>
                <a:ea typeface="Dosis"/>
                <a:cs typeface="Dosis"/>
                <a:sym typeface="Dosis"/>
              </a:rPr>
              <a:t>w</a:t>
            </a:r>
            <a:r>
              <a:rPr lang="en" sz="1800" i="0" u="none" strike="noStrike" cap="none">
                <a:solidFill>
                  <a:srgbClr val="2DCCD3"/>
                </a:solidFill>
                <a:latin typeface="Dosis"/>
                <a:ea typeface="Dosis"/>
                <a:cs typeface="Dosis"/>
                <a:sym typeface="Dosis"/>
              </a:rPr>
              <a:t>ellbeing.mst.ed</a:t>
            </a:r>
            <a:r>
              <a:rPr lang="en" sz="1800">
                <a:solidFill>
                  <a:srgbClr val="2DCCD3"/>
                </a:solidFill>
                <a:latin typeface="Dosis"/>
                <a:ea typeface="Dosis"/>
                <a:cs typeface="Dosis"/>
                <a:sym typeface="Dosis"/>
              </a:rPr>
              <a:t>u   |   </a:t>
            </a:r>
            <a:r>
              <a:rPr lang="en" sz="1800" i="0" strike="noStrike" cap="none">
                <a:solidFill>
                  <a:srgbClr val="2DCCD3"/>
                </a:solidFill>
                <a:latin typeface="Dosis"/>
                <a:ea typeface="Dosis"/>
                <a:cs typeface="Dosis"/>
                <a:sym typeface="Dosis"/>
              </a:rPr>
              <a:t>wellbeing@mst.edu</a:t>
            </a:r>
            <a:r>
              <a:rPr lang="en" sz="1800" i="0" u="none" strike="noStrike" cap="none">
                <a:solidFill>
                  <a:srgbClr val="2DCCD3"/>
                </a:solidFill>
                <a:latin typeface="Dosis"/>
                <a:ea typeface="Dosis"/>
                <a:cs typeface="Dosis"/>
                <a:sym typeface="Dosis"/>
              </a:rPr>
              <a:t>   |   204 Norwood Hal</a:t>
            </a:r>
            <a:r>
              <a:rPr lang="en" sz="1800">
                <a:solidFill>
                  <a:srgbClr val="2DCCD3"/>
                </a:solidFill>
                <a:latin typeface="Dosis"/>
                <a:ea typeface="Dosis"/>
                <a:cs typeface="Dosis"/>
                <a:sym typeface="Dosis"/>
              </a:rPr>
              <a:t>l   |   </a:t>
            </a:r>
            <a:r>
              <a:rPr lang="en" sz="1800" i="0" u="none" strike="noStrike" cap="none">
                <a:solidFill>
                  <a:srgbClr val="2DCCD3"/>
                </a:solidFill>
                <a:latin typeface="Dosis"/>
                <a:ea typeface="Dosis"/>
                <a:cs typeface="Dosis"/>
                <a:sym typeface="Dosis"/>
              </a:rPr>
              <a:t>(573).341.4211</a:t>
            </a:r>
            <a:endParaRPr sz="1800" i="0" u="none" strike="noStrike" cap="none">
              <a:solidFill>
                <a:srgbClr val="2DCCD3"/>
              </a:solidFill>
              <a:latin typeface="Dosis"/>
              <a:ea typeface="Dosis"/>
              <a:cs typeface="Dosis"/>
              <a:sym typeface="Dosi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3" name="Picture 2" descr="A green and black text on a green background&#10;&#10;Description automatically generated">
            <a:extLst>
              <a:ext uri="{FF2B5EF4-FFF2-40B4-BE49-F238E27FC236}">
                <a16:creationId xmlns:a16="http://schemas.microsoft.com/office/drawing/2014/main" id="{66232320-7F07-9EF5-9DE1-759A10D00A0B}"/>
              </a:ext>
            </a:extLst>
          </p:cNvPr>
          <p:cNvPicPr>
            <a:picLocks noChangeAspect="1"/>
          </p:cNvPicPr>
          <p:nvPr/>
        </p:nvPicPr>
        <p:blipFill>
          <a:blip r:embed="rId3"/>
          <a:stretch>
            <a:fillRect/>
          </a:stretch>
        </p:blipFill>
        <p:spPr>
          <a:xfrm>
            <a:off x="0" y="6723"/>
            <a:ext cx="9144000" cy="51367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 Services</a:t>
            </a:r>
            <a:endParaRPr/>
          </a:p>
        </p:txBody>
      </p:sp>
      <p:sp>
        <p:nvSpPr>
          <p:cNvPr id="103" name="Google Shape;103;p15"/>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Counseling</a:t>
            </a:r>
            <a:endParaRPr/>
          </a:p>
        </p:txBody>
      </p:sp>
      <p:sp>
        <p:nvSpPr>
          <p:cNvPr id="104" name="Google Shape;104;p15"/>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Our counseling services are free, confidential, provided by licensed counselors, and are available for all students.</a:t>
            </a:r>
            <a:endParaRPr/>
          </a:p>
          <a:p>
            <a:pPr marL="457200" lvl="0" indent="-387350" algn="l" rtl="0">
              <a:spcBef>
                <a:spcPts val="1200"/>
              </a:spcBef>
              <a:spcAft>
                <a:spcPts val="0"/>
              </a:spcAft>
              <a:buSzPts val="2500"/>
              <a:buChar char="●"/>
            </a:pPr>
            <a:r>
              <a:rPr lang="en"/>
              <a:t>Individual Counseling</a:t>
            </a:r>
            <a:endParaRPr/>
          </a:p>
          <a:p>
            <a:pPr marL="457200" lvl="0" indent="-387350" algn="l" rtl="0">
              <a:spcBef>
                <a:spcPts val="0"/>
              </a:spcBef>
              <a:spcAft>
                <a:spcPts val="0"/>
              </a:spcAft>
              <a:buSzPts val="2500"/>
              <a:buChar char="●"/>
            </a:pPr>
            <a:r>
              <a:rPr lang="en"/>
              <a:t>Group Counseling</a:t>
            </a:r>
            <a:endParaRPr/>
          </a:p>
          <a:p>
            <a:pPr marL="457200" lvl="0" indent="-387350" algn="l" rtl="0">
              <a:spcBef>
                <a:spcPts val="0"/>
              </a:spcBef>
              <a:spcAft>
                <a:spcPts val="0"/>
              </a:spcAft>
              <a:buSzPts val="2500"/>
              <a:buChar char="●"/>
            </a:pPr>
            <a:r>
              <a:rPr lang="en"/>
              <a:t>Crisis Counseling</a:t>
            </a:r>
            <a:endParaRPr/>
          </a:p>
          <a:p>
            <a:pPr marL="457200" lvl="0" indent="-387350" algn="l" rtl="0">
              <a:spcBef>
                <a:spcPts val="0"/>
              </a:spcBef>
              <a:spcAft>
                <a:spcPts val="0"/>
              </a:spcAft>
              <a:buSzPts val="2500"/>
              <a:buChar char="●"/>
            </a:pPr>
            <a:r>
              <a:rPr lang="en"/>
              <a:t>Community Referrals and Resource Referrals</a:t>
            </a:r>
            <a:endParaRPr/>
          </a:p>
          <a:p>
            <a:pPr marL="457200" lvl="0" indent="-387350" algn="l" rtl="0">
              <a:spcBef>
                <a:spcPts val="0"/>
              </a:spcBef>
              <a:spcAft>
                <a:spcPts val="0"/>
              </a:spcAft>
              <a:buSzPts val="2500"/>
              <a:buChar char="●"/>
            </a:pPr>
            <a:r>
              <a:rPr lang="en"/>
              <a:t>After Hours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 Services</a:t>
            </a:r>
            <a:endParaRPr/>
          </a:p>
        </p:txBody>
      </p:sp>
      <p:sp>
        <p:nvSpPr>
          <p:cNvPr id="110" name="Google Shape;110;p16"/>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Wellness Consultations</a:t>
            </a:r>
            <a:endParaRPr/>
          </a:p>
        </p:txBody>
      </p:sp>
      <p:sp>
        <p:nvSpPr>
          <p:cNvPr id="111" name="Google Shape;111;p16"/>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Wellness consultations are free coaching sessions provided by wellness coordinators in a short-term format.</a:t>
            </a:r>
            <a:endParaRPr/>
          </a:p>
          <a:p>
            <a:pPr marL="457200" lvl="0" indent="-384175" algn="l" rtl="0">
              <a:spcBef>
                <a:spcPts val="1200"/>
              </a:spcBef>
              <a:spcAft>
                <a:spcPts val="0"/>
              </a:spcAft>
              <a:buSzPts val="2450"/>
              <a:buChar char="●"/>
            </a:pPr>
            <a:r>
              <a:rPr lang="en"/>
              <a:t>Nutrition</a:t>
            </a:r>
            <a:endParaRPr/>
          </a:p>
          <a:p>
            <a:pPr marL="457200" lvl="0" indent="-384175" algn="l" rtl="0">
              <a:spcBef>
                <a:spcPts val="0"/>
              </a:spcBef>
              <a:spcAft>
                <a:spcPts val="0"/>
              </a:spcAft>
              <a:buSzPts val="2450"/>
              <a:buChar char="●"/>
            </a:pPr>
            <a:r>
              <a:rPr lang="en"/>
              <a:t>Alcohol Use</a:t>
            </a:r>
            <a:endParaRPr sz="1800"/>
          </a:p>
          <a:p>
            <a:pPr marL="457200" lvl="0" indent="-384175" algn="l" rtl="0">
              <a:spcBef>
                <a:spcPts val="0"/>
              </a:spcBef>
              <a:spcAft>
                <a:spcPts val="0"/>
              </a:spcAft>
              <a:buSzPts val="2450"/>
              <a:buChar char="●"/>
            </a:pPr>
            <a:r>
              <a:rPr lang="en"/>
              <a:t>Cannabis/Marijuana Use</a:t>
            </a:r>
            <a:endParaRPr sz="1800"/>
          </a:p>
          <a:p>
            <a:pPr marL="457200" lvl="0" indent="-384175" algn="l" rtl="0">
              <a:spcBef>
                <a:spcPts val="0"/>
              </a:spcBef>
              <a:spcAft>
                <a:spcPts val="0"/>
              </a:spcAft>
              <a:buSzPts val="2450"/>
              <a:buChar char="●"/>
            </a:pPr>
            <a:r>
              <a:rPr lang="en" sz="2508"/>
              <a:t>Bystander Intervention</a:t>
            </a:r>
            <a:endParaRPr sz="2508"/>
          </a:p>
          <a:p>
            <a:pPr marL="457200" lvl="0" indent="-387865" algn="l" rtl="0">
              <a:spcBef>
                <a:spcPts val="0"/>
              </a:spcBef>
              <a:spcAft>
                <a:spcPts val="0"/>
              </a:spcAft>
              <a:buSzPts val="2508"/>
              <a:buChar char="●"/>
            </a:pPr>
            <a:r>
              <a:rPr lang="en" sz="2508"/>
              <a:t>Grit and Resilience Workshops</a:t>
            </a:r>
            <a:endParaRPr sz="2508"/>
          </a:p>
        </p:txBody>
      </p:sp>
      <p:sp>
        <p:nvSpPr>
          <p:cNvPr id="112" name="Google Shape;112;p16"/>
          <p:cNvSpPr txBox="1">
            <a:spLocks noGrp="1"/>
          </p:cNvSpPr>
          <p:nvPr>
            <p:ph type="body" idx="2"/>
          </p:nvPr>
        </p:nvSpPr>
        <p:spPr>
          <a:xfrm>
            <a:off x="4419600" y="2644075"/>
            <a:ext cx="3911100" cy="2184000"/>
          </a:xfrm>
          <a:prstGeom prst="rect">
            <a:avLst/>
          </a:prstGeom>
        </p:spPr>
        <p:txBody>
          <a:bodyPr spcFirstLastPara="1" wrap="square" lIns="91425" tIns="91425" rIns="91425" bIns="91425" anchor="t" anchorCtr="0">
            <a:normAutofit/>
          </a:bodyPr>
          <a:lstStyle/>
          <a:p>
            <a:pPr marL="457200" lvl="0" indent="-387350" algn="l" rtl="0">
              <a:lnSpc>
                <a:spcPct val="105000"/>
              </a:lnSpc>
              <a:spcBef>
                <a:spcPts val="0"/>
              </a:spcBef>
              <a:spcAft>
                <a:spcPts val="0"/>
              </a:spcAft>
              <a:buSzPts val="2500"/>
              <a:buChar char="●"/>
            </a:pPr>
            <a:r>
              <a:rPr lang="en"/>
              <a:t>LGBTQ+</a:t>
            </a:r>
            <a:endParaRPr/>
          </a:p>
          <a:p>
            <a:pPr marL="457200" lvl="0" indent="-387350" algn="l" rtl="0">
              <a:lnSpc>
                <a:spcPct val="105000"/>
              </a:lnSpc>
              <a:spcBef>
                <a:spcPts val="0"/>
              </a:spcBef>
              <a:spcAft>
                <a:spcPts val="0"/>
              </a:spcAft>
              <a:buSzPts val="2500"/>
              <a:buChar char="●"/>
            </a:pPr>
            <a:r>
              <a:rPr lang="en"/>
              <a:t>Self Regulation</a:t>
            </a:r>
            <a:endParaRPr/>
          </a:p>
          <a:p>
            <a:pPr marL="457200" lvl="0" indent="-387350" algn="l" rtl="0">
              <a:lnSpc>
                <a:spcPct val="105000"/>
              </a:lnSpc>
              <a:spcBef>
                <a:spcPts val="0"/>
              </a:spcBef>
              <a:spcAft>
                <a:spcPts val="0"/>
              </a:spcAft>
              <a:buSzPts val="2500"/>
              <a:buChar char="●"/>
            </a:pPr>
            <a:r>
              <a:rPr lang="en"/>
              <a:t>Nicotine Cessation</a:t>
            </a:r>
            <a:endParaRPr/>
          </a:p>
          <a:p>
            <a:pPr marL="457200" lvl="0" indent="-384175" algn="l" rtl="0">
              <a:lnSpc>
                <a:spcPct val="105000"/>
              </a:lnSpc>
              <a:spcBef>
                <a:spcPts val="0"/>
              </a:spcBef>
              <a:spcAft>
                <a:spcPts val="0"/>
              </a:spcAft>
              <a:buSzPts val="2450"/>
              <a:buChar char="●"/>
            </a:pPr>
            <a:r>
              <a:rPr lang="en"/>
              <a:t>Wellness Coaching</a:t>
            </a:r>
            <a:endParaRPr/>
          </a:p>
          <a:p>
            <a:pPr marL="457200" lvl="0" indent="-387350" algn="l" rtl="0">
              <a:lnSpc>
                <a:spcPct val="105000"/>
              </a:lnSpc>
              <a:spcBef>
                <a:spcPts val="0"/>
              </a:spcBef>
              <a:spcAft>
                <a:spcPts val="0"/>
              </a:spcAft>
              <a:buSzPts val="2500"/>
              <a:buChar char="●"/>
            </a:pPr>
            <a:r>
              <a:rPr lang="en"/>
              <a:t>General Wellness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 Services</a:t>
            </a:r>
            <a:endParaRPr/>
          </a:p>
        </p:txBody>
      </p:sp>
      <p:sp>
        <p:nvSpPr>
          <p:cNvPr id="118" name="Google Shape;118;p17"/>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Case Management</a:t>
            </a:r>
            <a:endParaRPr/>
          </a:p>
        </p:txBody>
      </p:sp>
      <p:sp>
        <p:nvSpPr>
          <p:cNvPr id="119" name="Google Shape;119;p17"/>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Our Case Managers work to assist students by addressing immediate needs, connecting to appropriate resources, and working to help students navigate barriers to their well-being and success. A successful strategy may include:</a:t>
            </a:r>
            <a:endParaRPr/>
          </a:p>
          <a:p>
            <a:pPr marL="457200" lvl="0" indent="-387350" algn="l" rtl="0">
              <a:spcBef>
                <a:spcPts val="1200"/>
              </a:spcBef>
              <a:spcAft>
                <a:spcPts val="0"/>
              </a:spcAft>
              <a:buSzPts val="2500"/>
              <a:buChar char="●"/>
            </a:pPr>
            <a:r>
              <a:rPr lang="en"/>
              <a:t>Various resources</a:t>
            </a:r>
            <a:endParaRPr/>
          </a:p>
          <a:p>
            <a:pPr marL="457200" lvl="0" indent="-387350" algn="l" rtl="0">
              <a:spcBef>
                <a:spcPts val="0"/>
              </a:spcBef>
              <a:spcAft>
                <a:spcPts val="0"/>
              </a:spcAft>
              <a:buSzPts val="2500"/>
              <a:buChar char="●"/>
            </a:pPr>
            <a:r>
              <a:rPr lang="en"/>
              <a:t>Continuity of care services</a:t>
            </a:r>
            <a:endParaRPr/>
          </a:p>
          <a:p>
            <a:pPr marL="457200" lvl="0" indent="-387350" algn="l" rtl="0">
              <a:spcBef>
                <a:spcPts val="0"/>
              </a:spcBef>
              <a:spcAft>
                <a:spcPts val="0"/>
              </a:spcAft>
              <a:buSzPts val="2500"/>
              <a:buChar char="●"/>
            </a:pPr>
            <a:r>
              <a:rPr lang="en"/>
              <a:t>Provide accountability through supportive follow-up</a:t>
            </a:r>
            <a:endParaRPr sz="2508"/>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 Services</a:t>
            </a:r>
            <a:endParaRPr/>
          </a:p>
        </p:txBody>
      </p:sp>
      <p:sp>
        <p:nvSpPr>
          <p:cNvPr id="125" name="Google Shape;125;p18"/>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Wellness Presentations and Programming</a:t>
            </a:r>
            <a:endParaRPr/>
          </a:p>
        </p:txBody>
      </p:sp>
      <p:sp>
        <p:nvSpPr>
          <p:cNvPr id="126" name="Google Shape;126;p18"/>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Student Well-Being offers presentations, trainings, and outreach events for groups, departments, organizations, and general campus community members. Some programming offered:</a:t>
            </a:r>
            <a:endParaRPr/>
          </a:p>
          <a:p>
            <a:pPr marL="457200" lvl="0" indent="-387350" algn="l" rtl="0">
              <a:spcBef>
                <a:spcPts val="1200"/>
              </a:spcBef>
              <a:spcAft>
                <a:spcPts val="0"/>
              </a:spcAft>
              <a:buSzPts val="2500"/>
              <a:buChar char="●"/>
            </a:pPr>
            <a:r>
              <a:rPr lang="en"/>
              <a:t>Bystander Intervention</a:t>
            </a:r>
            <a:endParaRPr/>
          </a:p>
          <a:p>
            <a:pPr marL="457200" lvl="0" indent="-387350" algn="l" rtl="0">
              <a:spcBef>
                <a:spcPts val="0"/>
              </a:spcBef>
              <a:spcAft>
                <a:spcPts val="0"/>
              </a:spcAft>
              <a:buSzPts val="2500"/>
              <a:buChar char="●"/>
            </a:pPr>
            <a:r>
              <a:rPr lang="en"/>
              <a:t>Nutrition/Healthy Eating</a:t>
            </a:r>
            <a:endParaRPr/>
          </a:p>
          <a:p>
            <a:pPr marL="457200" lvl="0" indent="-387350" algn="l" rtl="0">
              <a:spcBef>
                <a:spcPts val="0"/>
              </a:spcBef>
              <a:spcAft>
                <a:spcPts val="0"/>
              </a:spcAft>
              <a:buSzPts val="2500"/>
              <a:buChar char="●"/>
            </a:pPr>
            <a:r>
              <a:rPr lang="en"/>
              <a:t>Healthy Coping Skills</a:t>
            </a:r>
            <a:endParaRPr/>
          </a:p>
          <a:p>
            <a:pPr marL="457200" lvl="0" indent="-387350" algn="l" rtl="0">
              <a:spcBef>
                <a:spcPts val="0"/>
              </a:spcBef>
              <a:spcAft>
                <a:spcPts val="0"/>
              </a:spcAft>
              <a:buSzPts val="2500"/>
              <a:buChar char="●"/>
            </a:pPr>
            <a:r>
              <a:rPr lang="en"/>
              <a:t>Resource Awareness</a:t>
            </a:r>
            <a:endParaRPr/>
          </a:p>
        </p:txBody>
      </p:sp>
      <p:sp>
        <p:nvSpPr>
          <p:cNvPr id="127" name="Google Shape;127;p18"/>
          <p:cNvSpPr txBox="1">
            <a:spLocks noGrp="1"/>
          </p:cNvSpPr>
          <p:nvPr>
            <p:ph type="body" idx="2"/>
          </p:nvPr>
        </p:nvSpPr>
        <p:spPr>
          <a:xfrm>
            <a:off x="3789000" y="3011600"/>
            <a:ext cx="4356600" cy="2184000"/>
          </a:xfrm>
          <a:prstGeom prst="rect">
            <a:avLst/>
          </a:prstGeom>
        </p:spPr>
        <p:txBody>
          <a:bodyPr spcFirstLastPara="1" wrap="square" lIns="91425" tIns="91425" rIns="91425" bIns="91425" anchor="t" anchorCtr="0">
            <a:normAutofit/>
          </a:bodyPr>
          <a:lstStyle/>
          <a:p>
            <a:pPr marL="457200" lvl="0" indent="-384175" algn="l" rtl="0">
              <a:lnSpc>
                <a:spcPct val="105000"/>
              </a:lnSpc>
              <a:spcBef>
                <a:spcPts val="0"/>
              </a:spcBef>
              <a:spcAft>
                <a:spcPts val="0"/>
              </a:spcAft>
              <a:buSzPts val="2450"/>
              <a:buChar char="●"/>
            </a:pPr>
            <a:r>
              <a:rPr lang="en"/>
              <a:t>Stress and Time Management</a:t>
            </a:r>
            <a:endParaRPr/>
          </a:p>
          <a:p>
            <a:pPr marL="457200" lvl="0" indent="-384175" algn="l" rtl="0">
              <a:lnSpc>
                <a:spcPct val="105000"/>
              </a:lnSpc>
              <a:spcBef>
                <a:spcPts val="0"/>
              </a:spcBef>
              <a:spcAft>
                <a:spcPts val="0"/>
              </a:spcAft>
              <a:buSzPts val="2450"/>
              <a:buChar char="●"/>
            </a:pPr>
            <a:r>
              <a:rPr lang="en"/>
              <a:t>Resilience and Mindfulness</a:t>
            </a:r>
            <a:endParaRPr/>
          </a:p>
          <a:p>
            <a:pPr marL="457200" lvl="0" indent="-384175" algn="l" rtl="0">
              <a:lnSpc>
                <a:spcPct val="105000"/>
              </a:lnSpc>
              <a:spcBef>
                <a:spcPts val="0"/>
              </a:spcBef>
              <a:spcAft>
                <a:spcPts val="0"/>
              </a:spcAft>
              <a:buSzPts val="2450"/>
              <a:buChar char="●"/>
            </a:pPr>
            <a:r>
              <a:rPr lang="en"/>
              <a:t>Motivation</a:t>
            </a:r>
            <a:endParaRPr/>
          </a:p>
          <a:p>
            <a:pPr marL="457200" lvl="0" indent="-384175" algn="l" rtl="0">
              <a:lnSpc>
                <a:spcPct val="105000"/>
              </a:lnSpc>
              <a:spcBef>
                <a:spcPts val="0"/>
              </a:spcBef>
              <a:spcAft>
                <a:spcPts val="0"/>
              </a:spcAft>
              <a:buSzPts val="2450"/>
              <a:buChar char="●"/>
            </a:pPr>
            <a:r>
              <a:rPr lang="en"/>
              <a:t>Self Care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228600" y="235125"/>
            <a:ext cx="8686800" cy="81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Department Services</a:t>
            </a:r>
            <a:endParaRPr/>
          </a:p>
        </p:txBody>
      </p:sp>
      <p:sp>
        <p:nvSpPr>
          <p:cNvPr id="133" name="Google Shape;133;p19"/>
          <p:cNvSpPr txBox="1">
            <a:spLocks noGrp="1"/>
          </p:cNvSpPr>
          <p:nvPr>
            <p:ph type="subTitle" idx="1"/>
          </p:nvPr>
        </p:nvSpPr>
        <p:spPr>
          <a:xfrm>
            <a:off x="228525" y="1065825"/>
            <a:ext cx="7879200" cy="719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Bystander Intervention</a:t>
            </a:r>
            <a:endParaRPr/>
          </a:p>
        </p:txBody>
      </p:sp>
      <p:sp>
        <p:nvSpPr>
          <p:cNvPr id="134" name="Google Shape;134;p19"/>
          <p:cNvSpPr txBox="1">
            <a:spLocks noGrp="1"/>
          </p:cNvSpPr>
          <p:nvPr>
            <p:ph type="body" idx="2"/>
          </p:nvPr>
        </p:nvSpPr>
        <p:spPr>
          <a:xfrm>
            <a:off x="228600" y="1663675"/>
            <a:ext cx="7879200" cy="3164400"/>
          </a:xfrm>
          <a:prstGeom prst="rect">
            <a:avLst/>
          </a:prstGeom>
        </p:spPr>
        <p:txBody>
          <a:bodyPr spcFirstLastPara="1" wrap="square" lIns="91425" tIns="91425" rIns="91425" bIns="91425" anchor="t" anchorCtr="0">
            <a:normAutofit fontScale="92500"/>
          </a:bodyPr>
          <a:lstStyle/>
          <a:p>
            <a:pPr marL="0" lvl="0" indent="0" algn="l" rtl="0">
              <a:lnSpc>
                <a:spcPct val="105000"/>
              </a:lnSpc>
              <a:spcBef>
                <a:spcPts val="0"/>
              </a:spcBef>
              <a:spcAft>
                <a:spcPts val="0"/>
              </a:spcAft>
              <a:buNone/>
            </a:pPr>
            <a:r>
              <a:rPr lang="en">
                <a:solidFill>
                  <a:srgbClr val="003B49"/>
                </a:solidFill>
              </a:rPr>
              <a:t>Our STEP UP! Bystander Intervention Program </a:t>
            </a:r>
            <a:r>
              <a:rPr lang="en">
                <a:solidFill>
                  <a:srgbClr val="003B49"/>
                </a:solidFill>
                <a:highlight>
                  <a:srgbClr val="FFFFFF"/>
                </a:highlight>
              </a:rPr>
              <a:t>helps students, faculty, and staff recognize problematic events and increases their motivation, skills, and confidence when responding to problems or concerns. Current trainings offered are STEP UP! for:</a:t>
            </a:r>
            <a:endParaRPr>
              <a:solidFill>
                <a:srgbClr val="003B49"/>
              </a:solidFill>
              <a:highlight>
                <a:srgbClr val="FFFFFF"/>
              </a:highlight>
            </a:endParaRPr>
          </a:p>
          <a:p>
            <a:pPr marL="457200" lvl="0" indent="-368300" algn="l" rtl="0">
              <a:lnSpc>
                <a:spcPct val="105000"/>
              </a:lnSpc>
              <a:spcBef>
                <a:spcPts val="1200"/>
              </a:spcBef>
              <a:spcAft>
                <a:spcPts val="0"/>
              </a:spcAft>
              <a:buClr>
                <a:srgbClr val="003B49"/>
              </a:buClr>
              <a:buSzPts val="2200"/>
              <a:buChar char="●"/>
            </a:pPr>
            <a:r>
              <a:rPr lang="en" sz="2200">
                <a:solidFill>
                  <a:srgbClr val="003B49"/>
                </a:solidFill>
                <a:highlight>
                  <a:srgbClr val="FFFFFF"/>
                </a:highlight>
              </a:rPr>
              <a:t>Mental Well-Being</a:t>
            </a:r>
            <a:endParaRPr sz="2200">
              <a:solidFill>
                <a:srgbClr val="003B49"/>
              </a:solidFill>
              <a:highlight>
                <a:srgbClr val="FFFFFF"/>
              </a:highlight>
            </a:endParaRPr>
          </a:p>
          <a:p>
            <a:pPr marL="457200" lvl="0" indent="-368300" algn="l" rtl="0">
              <a:lnSpc>
                <a:spcPct val="105000"/>
              </a:lnSpc>
              <a:spcBef>
                <a:spcPts val="0"/>
              </a:spcBef>
              <a:spcAft>
                <a:spcPts val="0"/>
              </a:spcAft>
              <a:buClr>
                <a:srgbClr val="003B49"/>
              </a:buClr>
              <a:buSzPts val="2200"/>
              <a:buChar char="●"/>
            </a:pPr>
            <a:r>
              <a:rPr lang="en" sz="2200">
                <a:solidFill>
                  <a:srgbClr val="003B49"/>
                </a:solidFill>
                <a:highlight>
                  <a:srgbClr val="FFFFFF"/>
                </a:highlight>
              </a:rPr>
              <a:t>Diversity and Inclusion</a:t>
            </a:r>
            <a:endParaRPr sz="2200">
              <a:solidFill>
                <a:srgbClr val="003B49"/>
              </a:solidFill>
              <a:highlight>
                <a:srgbClr val="FFFFFF"/>
              </a:highlight>
            </a:endParaRPr>
          </a:p>
          <a:p>
            <a:pPr marL="457200" lvl="0" indent="-368300" algn="l" rtl="0">
              <a:lnSpc>
                <a:spcPct val="105000"/>
              </a:lnSpc>
              <a:spcBef>
                <a:spcPts val="0"/>
              </a:spcBef>
              <a:spcAft>
                <a:spcPts val="0"/>
              </a:spcAft>
              <a:buClr>
                <a:srgbClr val="003B49"/>
              </a:buClr>
              <a:buSzPts val="2200"/>
              <a:buChar char="●"/>
            </a:pPr>
            <a:r>
              <a:rPr lang="en" sz="2200">
                <a:solidFill>
                  <a:srgbClr val="003B49"/>
                </a:solidFill>
                <a:highlight>
                  <a:srgbClr val="FFFFFF"/>
                </a:highlight>
              </a:rPr>
              <a:t>Sexualized Violence Prevention</a:t>
            </a:r>
            <a:endParaRPr sz="2200">
              <a:solidFill>
                <a:srgbClr val="003B49"/>
              </a:solidFill>
              <a:highlight>
                <a:srgbClr val="FFFFFF"/>
              </a:highlight>
            </a:endParaRPr>
          </a:p>
          <a:p>
            <a:pPr marL="457200" lvl="0" indent="-368300" algn="l" rtl="0">
              <a:lnSpc>
                <a:spcPct val="105000"/>
              </a:lnSpc>
              <a:spcBef>
                <a:spcPts val="0"/>
              </a:spcBef>
              <a:spcAft>
                <a:spcPts val="0"/>
              </a:spcAft>
              <a:buClr>
                <a:srgbClr val="003B49"/>
              </a:buClr>
              <a:buSzPts val="2200"/>
              <a:buChar char="●"/>
            </a:pPr>
            <a:r>
              <a:rPr lang="en" sz="2200">
                <a:solidFill>
                  <a:srgbClr val="003B49"/>
                </a:solidFill>
                <a:highlight>
                  <a:srgbClr val="FFFFFF"/>
                </a:highlight>
              </a:rPr>
              <a:t>Safer Drinking</a:t>
            </a:r>
            <a:endParaRPr sz="2200">
              <a:solidFill>
                <a:srgbClr val="003B49"/>
              </a:solidFill>
              <a:highlight>
                <a:srgbClr val="FFFFFF"/>
              </a:highlight>
            </a:endParaRPr>
          </a:p>
        </p:txBody>
      </p:sp>
    </p:spTree>
  </p:cSld>
  <p:clrMapOvr>
    <a:masterClrMapping/>
  </p:clrMapOvr>
</p:sld>
</file>

<file path=ppt/theme/theme1.xml><?xml version="1.0" encoding="utf-8"?>
<a:theme xmlns:a="http://schemas.openxmlformats.org/drawingml/2006/main" name="Student Well-Being">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2367</Words>
  <Application>Microsoft Office PowerPoint</Application>
  <PresentationFormat>On-screen Show (16:9)</PresentationFormat>
  <Paragraphs>244</Paragraphs>
  <Slides>27</Slides>
  <Notes>27</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Nunito</vt:lpstr>
      <vt:lpstr>Dosis Medium</vt:lpstr>
      <vt:lpstr>Roboto</vt:lpstr>
      <vt:lpstr>Arial</vt:lpstr>
      <vt:lpstr>Hind Siliguri</vt:lpstr>
      <vt:lpstr>Dosis</vt:lpstr>
      <vt:lpstr>Hind Madurai</vt:lpstr>
      <vt:lpstr>Student Well-Being</vt:lpstr>
      <vt:lpstr>Student Well-Being </vt:lpstr>
      <vt:lpstr>Student Well-Being</vt:lpstr>
      <vt:lpstr>Student Well-Being</vt:lpstr>
      <vt:lpstr>PowerPoint Presentation</vt:lpstr>
      <vt:lpstr>Department Services</vt:lpstr>
      <vt:lpstr>Department Services</vt:lpstr>
      <vt:lpstr>Department Services</vt:lpstr>
      <vt:lpstr>Department Services</vt:lpstr>
      <vt:lpstr>Department Services</vt:lpstr>
      <vt:lpstr>Department Services  </vt:lpstr>
      <vt:lpstr>Department Services  </vt:lpstr>
      <vt:lpstr>Department-Led Committees</vt:lpstr>
      <vt:lpstr>Department-Led Committees</vt:lpstr>
      <vt:lpstr>Student-Led Services</vt:lpstr>
      <vt:lpstr>Student-Led Services</vt:lpstr>
      <vt:lpstr>Student-Led Services</vt:lpstr>
      <vt:lpstr>Online Resources</vt:lpstr>
      <vt:lpstr>Online Resources</vt:lpstr>
      <vt:lpstr>Online Resources</vt:lpstr>
      <vt:lpstr>Online Resources </vt:lpstr>
      <vt:lpstr>Resources Available 24/7</vt:lpstr>
      <vt:lpstr>Defining Mindfulness</vt:lpstr>
      <vt:lpstr>Defining Mindfulness</vt:lpstr>
      <vt:lpstr>Defining Mindfulness</vt:lpstr>
      <vt:lpstr>Activity </vt:lpstr>
      <vt:lpstr>Please Take Our Survey</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Johnston, Amber</dc:creator>
  <cp:lastModifiedBy>Johnston, Amber</cp:lastModifiedBy>
  <cp:revision>1</cp:revision>
  <dcterms:modified xsi:type="dcterms:W3CDTF">2024-08-01T16:11:01Z</dcterms:modified>
</cp:coreProperties>
</file>